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2"/>
    <p:sldMasterId id="2147483670" r:id="rId3"/>
    <p:sldMasterId id="2147483686" r:id="rId4"/>
  </p:sldMasterIdLst>
  <p:notesMasterIdLst>
    <p:notesMasterId r:id="rId69"/>
  </p:notesMasterIdLst>
  <p:sldIdLst>
    <p:sldId id="256" r:id="rId5"/>
    <p:sldId id="366" r:id="rId6"/>
    <p:sldId id="449" r:id="rId7"/>
    <p:sldId id="444" r:id="rId8"/>
    <p:sldId id="447" r:id="rId9"/>
    <p:sldId id="260" r:id="rId10"/>
    <p:sldId id="331" r:id="rId11"/>
    <p:sldId id="333" r:id="rId12"/>
    <p:sldId id="334" r:id="rId13"/>
    <p:sldId id="453" r:id="rId14"/>
    <p:sldId id="336" r:id="rId15"/>
    <p:sldId id="351" r:id="rId16"/>
    <p:sldId id="340" r:id="rId17"/>
    <p:sldId id="335" r:id="rId18"/>
    <p:sldId id="343" r:id="rId19"/>
    <p:sldId id="344" r:id="rId20"/>
    <p:sldId id="347" r:id="rId21"/>
    <p:sldId id="374" r:id="rId22"/>
    <p:sldId id="261" r:id="rId23"/>
    <p:sldId id="362" r:id="rId24"/>
    <p:sldId id="373" r:id="rId25"/>
    <p:sldId id="349" r:id="rId26"/>
    <p:sldId id="263" r:id="rId27"/>
    <p:sldId id="369" r:id="rId28"/>
    <p:sldId id="352" r:id="rId29"/>
    <p:sldId id="353" r:id="rId30"/>
    <p:sldId id="267" r:id="rId31"/>
    <p:sldId id="454" r:id="rId32"/>
    <p:sldId id="363" r:id="rId33"/>
    <p:sldId id="456" r:id="rId34"/>
    <p:sldId id="457" r:id="rId35"/>
    <p:sldId id="450" r:id="rId36"/>
    <p:sldId id="451" r:id="rId37"/>
    <p:sldId id="361" r:id="rId38"/>
    <p:sldId id="378" r:id="rId39"/>
    <p:sldId id="381" r:id="rId40"/>
    <p:sldId id="380" r:id="rId41"/>
    <p:sldId id="382" r:id="rId42"/>
    <p:sldId id="383" r:id="rId43"/>
    <p:sldId id="458" r:id="rId44"/>
    <p:sldId id="459" r:id="rId45"/>
    <p:sldId id="385" r:id="rId46"/>
    <p:sldId id="393" r:id="rId47"/>
    <p:sldId id="405" r:id="rId48"/>
    <p:sldId id="271" r:id="rId49"/>
    <p:sldId id="272" r:id="rId50"/>
    <p:sldId id="273" r:id="rId51"/>
    <p:sldId id="274" r:id="rId52"/>
    <p:sldId id="275" r:id="rId53"/>
    <p:sldId id="442" r:id="rId54"/>
    <p:sldId id="277" r:id="rId55"/>
    <p:sldId id="278" r:id="rId56"/>
    <p:sldId id="279" r:id="rId57"/>
    <p:sldId id="280" r:id="rId58"/>
    <p:sldId id="371" r:id="rId59"/>
    <p:sldId id="407" r:id="rId60"/>
    <p:sldId id="259" r:id="rId61"/>
    <p:sldId id="409" r:id="rId62"/>
    <p:sldId id="410" r:id="rId63"/>
    <p:sldId id="420" r:id="rId64"/>
    <p:sldId id="262" r:id="rId65"/>
    <p:sldId id="309" r:id="rId66"/>
    <p:sldId id="367" r:id="rId67"/>
    <p:sldId id="370" r:id="rId6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70"/>
      <p:bold r:id="rId71"/>
      <p:italic r:id="rId72"/>
      <p:boldItalic r:id="rId73"/>
    </p:embeddedFont>
    <p:embeddedFont>
      <p:font typeface="MS PGothic" panose="020B0600070205080204" pitchFamily="34" charset="-128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Tahoma" panose="020B0604030504040204" pitchFamily="34" charset="0"/>
      <p:regular r:id="rId79"/>
      <p:bold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Palatino Linotype" panose="02040502050505030304" pitchFamily="18" charset="0"/>
      <p:regular r:id="rId83"/>
      <p:bold r:id="rId84"/>
      <p:italic r:id="rId85"/>
      <p:boldItalic r:id="rId86"/>
    </p:embeddedFont>
    <p:embeddedFont>
      <p:font typeface="Garamond" panose="02020404030301010803" pitchFamily="18" charset="0"/>
      <p:regular r:id="rId87"/>
      <p:bold r:id="rId88"/>
      <p: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DE7B07-7FF0-4BCF-B5C7-E14071D43EC9}">
          <p14:sldIdLst>
            <p14:sldId id="256"/>
          </p14:sldIdLst>
        </p14:section>
        <p14:section name="1. Введение" id="{5091AB5D-A76B-4F99-897A-AC4BA5C33336}">
          <p14:sldIdLst>
            <p14:sldId id="366"/>
            <p14:sldId id="449"/>
            <p14:sldId id="444"/>
            <p14:sldId id="447"/>
          </p14:sldIdLst>
        </p14:section>
        <p14:section name="1.1. Именованные сущности. Примеры" id="{F729CA47-42C4-4CC4-A088-9FB7E392077D}">
          <p14:sldIdLst>
            <p14:sldId id="260"/>
            <p14:sldId id="331"/>
            <p14:sldId id="333"/>
            <p14:sldId id="334"/>
            <p14:sldId id="453"/>
          </p14:sldIdLst>
        </p14:section>
        <p14:section name="1.2. Приложения" id="{543AB0A9-D638-4848-9C47-CD7E6BAC0696}">
          <p14:sldIdLst>
            <p14:sldId id="336"/>
            <p14:sldId id="351"/>
            <p14:sldId id="340"/>
            <p14:sldId id="335"/>
            <p14:sldId id="343"/>
            <p14:sldId id="344"/>
            <p14:sldId id="347"/>
            <p14:sldId id="374"/>
          </p14:sldIdLst>
        </p14:section>
        <p14:section name="1.4. Постановка задачи" id="{5637826D-1608-4DDD-A211-8BF396DF7341}">
          <p14:sldIdLst>
            <p14:sldId id="261"/>
            <p14:sldId id="362"/>
            <p14:sldId id="373"/>
            <p14:sldId id="349"/>
            <p14:sldId id="263"/>
            <p14:sldId id="369"/>
          </p14:sldIdLst>
        </p14:section>
        <p14:section name="1.5. Кратко методы" id="{A4A71919-679A-4294-A044-A1BB01767FFB}">
          <p14:sldIdLst>
            <p14:sldId id="352"/>
            <p14:sldId id="353"/>
            <p14:sldId id="267"/>
            <p14:sldId id="454"/>
            <p14:sldId id="363"/>
            <p14:sldId id="456"/>
            <p14:sldId id="457"/>
          </p14:sldIdLst>
        </p14:section>
        <p14:section name="2. Итория вопросы" id="{9636D352-A3BF-4C2B-81AF-95ED49858533}">
          <p14:sldIdLst>
            <p14:sldId id="450"/>
            <p14:sldId id="451"/>
            <p14:sldId id="361"/>
            <p14:sldId id="378"/>
            <p14:sldId id="381"/>
            <p14:sldId id="380"/>
            <p14:sldId id="382"/>
            <p14:sldId id="383"/>
          </p14:sldIdLst>
        </p14:section>
        <p14:section name="Разметка данных" id="{A1F4516A-62AB-45BB-9C7C-46234C1D6D19}">
          <p14:sldIdLst>
            <p14:sldId id="458"/>
            <p14:sldId id="459"/>
          </p14:sldIdLst>
        </p14:section>
        <p14:section name="Правила" id="{16C84FE5-B870-4AC8-97D1-2B73FC244E82}">
          <p14:sldIdLst>
            <p14:sldId id="385"/>
            <p14:sldId id="393"/>
            <p14:sldId id="405"/>
          </p14:sldIdLst>
        </p14:section>
        <p14:section name="Признаки" id="{75AA42BD-ADB3-42F2-A3D5-88228E38471A}">
          <p14:sldIdLst>
            <p14:sldId id="271"/>
            <p14:sldId id="272"/>
            <p14:sldId id="273"/>
            <p14:sldId id="274"/>
            <p14:sldId id="275"/>
            <p14:sldId id="442"/>
            <p14:sldId id="277"/>
            <p14:sldId id="278"/>
            <p14:sldId id="279"/>
            <p14:sldId id="280"/>
            <p14:sldId id="371"/>
            <p14:sldId id="407"/>
          </p14:sldIdLst>
        </p14:section>
        <p14:section name="Онтологическая омонимия" id="{99D74A48-5E6D-475A-8C9F-B194FED0A3B4}">
          <p14:sldIdLst>
            <p14:sldId id="259"/>
            <p14:sldId id="409"/>
            <p14:sldId id="410"/>
            <p14:sldId id="420"/>
            <p14:sldId id="262"/>
            <p14:sldId id="309"/>
            <p14:sldId id="367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630568-3272-4452-806A-2D745A3AAF7A}">
  <a:tblStyle styleId="{19630568-3272-4452-806A-2D745A3AAF7A}" styleName="Table_0"/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8.fntdata"/><Relationship Id="rId61" Type="http://schemas.openxmlformats.org/officeDocument/2006/relationships/slide" Target="slides/slide57.xml"/><Relationship Id="rId82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Языковая омонимия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4.4032064070175771E-2"/>
          <c:y val="0.16189684601728457"/>
          <c:w val="0.71264231510508491"/>
          <c:h val="0.67485716240010696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"ложных" позиций</c:v>
                </c:pt>
              </c:strCache>
            </c:strRef>
          </c:tx>
          <c:marker>
            <c:symbol val="none"/>
          </c:marker>
          <c:dLbls>
            <c:dLbl>
              <c:idx val="2"/>
              <c:layout>
                <c:manualLayout>
                  <c:x val="-5.5080957188331732E-2"/>
                  <c:y val="-5.4516549263296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28D-4A85-B482-80B7EA5E4C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Лист1!$A$2:$A$8</c:f>
              <c:strCache>
                <c:ptCount val="7"/>
                <c:pt idx="0">
                  <c:v>2 тыс.</c:v>
                </c:pt>
                <c:pt idx="1">
                  <c:v>3 тыс.</c:v>
                </c:pt>
                <c:pt idx="2">
                  <c:v>10 тыс.</c:v>
                </c:pt>
                <c:pt idx="3">
                  <c:v>100 тыс.</c:v>
                </c:pt>
                <c:pt idx="4">
                  <c:v>300 тыс.</c:v>
                </c:pt>
                <c:pt idx="5">
                  <c:v>600 тыс.</c:v>
                </c:pt>
                <c:pt idx="6">
                  <c:v>1 млн.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3.5000000000000031E-2</c:v>
                </c:pt>
                <c:pt idx="1">
                  <c:v>5.0000000000000044E-2</c:v>
                </c:pt>
                <c:pt idx="2">
                  <c:v>9.4999999999999973E-2</c:v>
                </c:pt>
                <c:pt idx="3">
                  <c:v>0.33699999999999997</c:v>
                </c:pt>
                <c:pt idx="4">
                  <c:v>0.52</c:v>
                </c:pt>
                <c:pt idx="5">
                  <c:v>0.6</c:v>
                </c:pt>
                <c:pt idx="6">
                  <c:v>0.63300000000000001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8D-4A85-B482-80B7EA5E4CEE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7560704"/>
        <c:axId val="37563776"/>
      </c:lineChart>
      <c:catAx>
        <c:axId val="37560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dirty="0"/>
                  <a:t>Количество сущностей в базе</a:t>
                </a:r>
              </a:p>
            </c:rich>
          </c:tx>
          <c:layout>
            <c:manualLayout>
              <c:xMode val="edge"/>
              <c:yMode val="edge"/>
              <c:x val="0.13930357631676407"/>
              <c:y val="0.9168056279960296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37563776"/>
        <c:crosses val="autoZero"/>
        <c:auto val="1"/>
        <c:lblAlgn val="ctr"/>
        <c:lblOffset val="100"/>
        <c:noMultiLvlLbl val="0"/>
      </c:catAx>
      <c:valAx>
        <c:axId val="37563776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7560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942134448829371"/>
          <c:y val="0.29715817172017617"/>
          <c:w val="0.20291042541166923"/>
          <c:h val="0.40651102419637369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7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78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3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66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7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58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93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154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7478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49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537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930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077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39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602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09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967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  <p:sp>
        <p:nvSpPr>
          <p:cNvPr id="238" name="Shape 238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US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6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830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152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423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714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-RU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Распознавание фрагментов</a:t>
            </a:r>
            <a:r>
              <a:rPr lang="ru-RU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текста, которые являются именами собственными, а также классификация этих фрагментов по классам (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</a:t>
            </a:r>
            <a:r>
              <a:rPr lang="ru-RU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Извлечение «объектов» - сущность + признаки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2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ru-RU" dirty="0"/>
              <a:t>Дополнительная задача: </a:t>
            </a:r>
            <a:r>
              <a:rPr lang="en-US" dirty="0"/>
              <a:t>knowledge extraction </a:t>
            </a:r>
            <a:r>
              <a:rPr lang="ru-RU" dirty="0"/>
              <a:t>– связать выделенную сущность с онтологией – внутренней онтологии объектов системы или с общими онтологиями типа </a:t>
            </a:r>
            <a:r>
              <a:rPr lang="en-US" dirty="0" err="1"/>
              <a:t>DBPedia</a:t>
            </a:r>
            <a:r>
              <a:rPr lang="ru-RU" dirty="0"/>
              <a:t>,</a:t>
            </a:r>
            <a:r>
              <a:rPr lang="ru-RU" baseline="0" dirty="0"/>
              <a:t> </a:t>
            </a:r>
            <a:r>
              <a:rPr lang="en-US" baseline="0" dirty="0" err="1"/>
              <a:t>GeoNames</a:t>
            </a:r>
            <a:r>
              <a:rPr lang="en-US" baseline="0" dirty="0"/>
              <a:t>, </a:t>
            </a:r>
            <a:r>
              <a:rPr lang="en-US" baseline="0" dirty="0" err="1"/>
              <a:t>WikiData</a:t>
            </a:r>
            <a:r>
              <a:rPr lang="en-US" baseline="0" dirty="0"/>
              <a:t> </a:t>
            </a:r>
            <a:r>
              <a:rPr lang="en-US" baseline="0" dirty="0" err="1"/>
              <a:t>etc</a:t>
            </a:r>
            <a:r>
              <a:rPr lang="en-US" baseline="0" dirty="0"/>
              <a:t> (cf. Semantic Web, Linked Open Data, RDF…)</a:t>
            </a:r>
            <a:r>
              <a:rPr lang="ru-RU" baseline="0" dirty="0"/>
              <a:t>. Сложность: дополнительная сложность – </a:t>
            </a:r>
            <a:r>
              <a:rPr lang="ru-RU" baseline="0" dirty="0" err="1"/>
              <a:t>смапить</a:t>
            </a:r>
            <a:r>
              <a:rPr lang="ru-RU" baseline="0" dirty="0"/>
              <a:t> объект с правильным объектом в онтологии, разрешить онтологическую омонимию, плюсы – можно использовать знания об объекте из онтологии, например, отношения (где персона работает, локализацию персоны и т.п.) </a:t>
            </a:r>
            <a:r>
              <a:rPr lang="en-US" baseline="0" dirty="0"/>
              <a:t> </a:t>
            </a:r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74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ru-RU" dirty="0"/>
              <a:t>Еще один пример семантического тегирования текста с привлечением онтологии</a:t>
            </a:r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53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42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2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2"/>
          <p:cNvGrpSpPr/>
          <p:nvPr>
            <p:custDataLst>
              <p:custData r:id="rId1"/>
            </p:custDataLst>
          </p:nvPr>
        </p:nvGrpSpPr>
        <p:grpSpPr>
          <a:xfrm>
            <a:off x="-115580" y="0"/>
            <a:ext cx="9259580" cy="5191034"/>
            <a:chOff x="12822" y="-120965"/>
            <a:chExt cx="9357337" cy="6943774"/>
          </a:xfrm>
        </p:grpSpPr>
        <p:grpSp>
          <p:nvGrpSpPr>
            <p:cNvPr id="21" name="Группа 3"/>
            <p:cNvGrpSpPr/>
            <p:nvPr/>
          </p:nvGrpSpPr>
          <p:grpSpPr>
            <a:xfrm>
              <a:off x="12822" y="-120965"/>
              <a:ext cx="9357337" cy="6943774"/>
              <a:chOff x="12822" y="-120965"/>
              <a:chExt cx="9357337" cy="6943774"/>
            </a:xfrm>
          </p:grpSpPr>
          <p:pic>
            <p:nvPicPr>
              <p:cNvPr id="23" name="Picture 2" descr="http://www.hse.ru/pubs/lib/data/access/ram/ticket/79/144196565691ca43a1b8670fb6a227fde3c5e8e9a0/cached-thumb-img.29274.0.252964193739569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214"/>
              <a:stretch/>
            </p:blipFill>
            <p:spPr bwMode="auto">
              <a:xfrm>
                <a:off x="121857" y="-120965"/>
                <a:ext cx="9248302" cy="1177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Прямая соединительная линия 6"/>
              <p:cNvCxnSpPr/>
              <p:nvPr/>
            </p:nvCxnSpPr>
            <p:spPr>
              <a:xfrm>
                <a:off x="120829" y="1089919"/>
                <a:ext cx="9241564" cy="2454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Группа 7"/>
              <p:cNvGrpSpPr/>
              <p:nvPr/>
            </p:nvGrpSpPr>
            <p:grpSpPr>
              <a:xfrm>
                <a:off x="12822" y="6189119"/>
                <a:ext cx="8470630" cy="633690"/>
                <a:chOff x="12822" y="6189119"/>
                <a:chExt cx="8470630" cy="633690"/>
              </a:xfrm>
            </p:grpSpPr>
            <p:sp>
              <p:nvSpPr>
                <p:cNvPr id="26" name="Прямоугольник 8"/>
                <p:cNvSpPr/>
                <p:nvPr/>
              </p:nvSpPr>
              <p:spPr>
                <a:xfrm>
                  <a:off x="129622" y="6265729"/>
                  <a:ext cx="7316316" cy="52687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75000">
                      <a:srgbClr val="DDDDDD"/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101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7" name="Прямоугольник 9"/>
                <p:cNvSpPr/>
                <p:nvPr/>
              </p:nvSpPr>
              <p:spPr>
                <a:xfrm>
                  <a:off x="12822" y="6279446"/>
                  <a:ext cx="5279258" cy="285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ru-RU" sz="788" kern="0" dirty="0">
                      <a:ln w="6350">
                        <a:solidFill>
                          <a:prstClr val="black"/>
                        </a:solidFill>
                      </a:ln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pic>
              <p:nvPicPr>
                <p:cNvPr id="28" name="Picture 6" descr="http://www.hse.ru/data/2012/01/19/1263884310/logo_%D1%81_hse_black_e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1013"/>
                <a:stretch/>
              </p:blipFill>
              <p:spPr bwMode="auto">
                <a:xfrm>
                  <a:off x="7860925" y="6189119"/>
                  <a:ext cx="622527" cy="633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2" name="Рисунок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53" y="-39654"/>
              <a:ext cx="1627684" cy="1096196"/>
            </a:xfrm>
            <a:prstGeom prst="rect">
              <a:avLst/>
            </a:prstGeom>
          </p:spPr>
        </p:pic>
      </p:grp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539754" y="1006079"/>
            <a:ext cx="7993063" cy="345638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4CC9D-A40B-44E0-9965-637BB710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26" y="11516"/>
            <a:ext cx="7283152" cy="857250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8EBFF-EFB4-4F39-95FF-C45D95608D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E2F5BC-013F-4C6D-9D05-28BAE0C5EC82}" type="datetime1">
              <a:rPr lang="en-US" smtClean="0"/>
              <a:t>2/8/2020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866D4-B5CC-49DD-B4A4-D2A8BEE365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6E569-6CEA-43DD-B755-C3BF62F501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A835A1-215F-43A1-8796-0F93B25450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45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ртова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date"/>
          <p:cNvSpPr>
            <a:spLocks noGrp="1"/>
          </p:cNvSpPr>
          <p:nvPr>
            <p:ph idx="13"/>
          </p:nvPr>
        </p:nvSpPr>
        <p:spPr>
          <a:xfrm>
            <a:off x="896763" y="4310187"/>
            <a:ext cx="6120000" cy="29754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1725"/>
              </a:lnSpc>
              <a:defRPr sz="1575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sub-name"/>
          <p:cNvSpPr>
            <a:spLocks noGrp="1"/>
          </p:cNvSpPr>
          <p:nvPr>
            <p:ph idx="12"/>
          </p:nvPr>
        </p:nvSpPr>
        <p:spPr>
          <a:xfrm>
            <a:off x="896172" y="3362964"/>
            <a:ext cx="6120000" cy="28035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1725"/>
              </a:lnSpc>
              <a:defRPr sz="1575" b="0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name"/>
          <p:cNvSpPr>
            <a:spLocks noGrp="1"/>
          </p:cNvSpPr>
          <p:nvPr>
            <p:ph idx="10"/>
          </p:nvPr>
        </p:nvSpPr>
        <p:spPr>
          <a:xfrm>
            <a:off x="900000" y="3099561"/>
            <a:ext cx="6120000" cy="2758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875" b="1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h1"/>
          <p:cNvSpPr>
            <a:spLocks noGrp="1"/>
          </p:cNvSpPr>
          <p:nvPr>
            <p:ph type="title"/>
          </p:nvPr>
        </p:nvSpPr>
        <p:spPr>
          <a:xfrm>
            <a:off x="900000" y="1960884"/>
            <a:ext cx="7101024" cy="1215000"/>
          </a:xfrm>
        </p:spPr>
        <p:txBody>
          <a:bodyPr anchor="ctr"/>
          <a:lstStyle>
            <a:lvl1pPr>
              <a:lnSpc>
                <a:spcPts val="2850"/>
              </a:lnSpc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73419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"/>
          <p:cNvSpPr>
            <a:spLocks noGrp="1"/>
          </p:cNvSpPr>
          <p:nvPr>
            <p:ph type="title"/>
          </p:nvPr>
        </p:nvSpPr>
        <p:spPr>
          <a:xfrm>
            <a:off x="900000" y="1960884"/>
            <a:ext cx="7101024" cy="1215000"/>
          </a:xfrm>
        </p:spPr>
        <p:txBody>
          <a:bodyPr anchor="ctr"/>
          <a:lstStyle>
            <a:lvl1pPr>
              <a:lnSpc>
                <a:spcPts val="2850"/>
              </a:lnSpc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1E008-93DB-46D3-A408-C876392E8E5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7196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"/>
          <p:cNvSpPr>
            <a:spLocks noGrp="1"/>
          </p:cNvSpPr>
          <p:nvPr>
            <p:ph type="body"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E07B5-4F91-43B2-A69A-9284E82732D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9656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EEB26-2879-4DF3-B5C6-001DE47A00A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4127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 две колонки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2" name="content"/>
          <p:cNvSpPr>
            <a:spLocks noGrp="1"/>
          </p:cNvSpPr>
          <p:nvPr>
            <p:ph sz="quarter" idx="12"/>
          </p:nvPr>
        </p:nvSpPr>
        <p:spPr>
          <a:xfrm>
            <a:off x="4680000" y="1701000"/>
            <a:ext cx="356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content"/>
          <p:cNvSpPr>
            <a:spLocks noGrp="1"/>
          </p:cNvSpPr>
          <p:nvPr>
            <p:ph sz="quarter" idx="13"/>
          </p:nvPr>
        </p:nvSpPr>
        <p:spPr>
          <a:xfrm>
            <a:off x="896763" y="1700789"/>
            <a:ext cx="3564000" cy="283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number"/>
          <p:cNvSpPr>
            <a:spLocks noGrp="1"/>
          </p:cNvSpPr>
          <p:nvPr>
            <p:ph type="sldNum" sz="quarter" idx="14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DA2AC-86E2-4D39-821E-69020B8E41D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000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img"/>
          <p:cNvSpPr>
            <a:spLocks noGrp="1"/>
          </p:cNvSpPr>
          <p:nvPr>
            <p:ph type="pic" sz="quarter" idx="11"/>
          </p:nvPr>
        </p:nvSpPr>
        <p:spPr>
          <a:xfrm>
            <a:off x="900000" y="1700999"/>
            <a:ext cx="3564000" cy="2835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12" name="content"/>
          <p:cNvSpPr>
            <a:spLocks noGrp="1"/>
          </p:cNvSpPr>
          <p:nvPr>
            <p:ph sz="quarter" idx="12"/>
          </p:nvPr>
        </p:nvSpPr>
        <p:spPr>
          <a:xfrm>
            <a:off x="4680000" y="1701000"/>
            <a:ext cx="3564000" cy="2835000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number"/>
          <p:cNvSpPr>
            <a:spLocks noGrp="1"/>
          </p:cNvSpPr>
          <p:nvPr>
            <p:ph type="sldNum" sz="quarter" idx="13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D6B81-E38C-4ED8-9F3C-668E67E9DC4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3797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img-1"/>
          <p:cNvSpPr>
            <a:spLocks noGrp="1"/>
          </p:cNvSpPr>
          <p:nvPr>
            <p:ph type="pic" sz="quarter" idx="11"/>
          </p:nvPr>
        </p:nvSpPr>
        <p:spPr>
          <a:xfrm>
            <a:off x="900000" y="1971000"/>
            <a:ext cx="3564000" cy="2430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9" name="img-2"/>
          <p:cNvSpPr>
            <a:spLocks noGrp="1"/>
          </p:cNvSpPr>
          <p:nvPr>
            <p:ph type="pic" sz="quarter" idx="12"/>
          </p:nvPr>
        </p:nvSpPr>
        <p:spPr>
          <a:xfrm>
            <a:off x="4680000" y="1971000"/>
            <a:ext cx="3564000" cy="2430000"/>
          </a:xfrm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900000" y="1701000"/>
            <a:ext cx="3564000" cy="27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 sz="1575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4"/>
          </p:nvPr>
        </p:nvSpPr>
        <p:spPr>
          <a:xfrm>
            <a:off x="4680000" y="1701000"/>
            <a:ext cx="3564000" cy="27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 sz="1575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number"/>
          <p:cNvSpPr>
            <a:spLocks noGrp="1"/>
          </p:cNvSpPr>
          <p:nvPr>
            <p:ph type="sldNum" sz="quarter" idx="15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85C47-85C4-41AD-ADA3-498D3F2CC47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80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, просто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ntent"/>
          <p:cNvSpPr>
            <a:spLocks noGrp="1"/>
          </p:cNvSpPr>
          <p:nvPr>
            <p:ph type="body" sz="quarter" idx="11"/>
          </p:nvPr>
        </p:nvSpPr>
        <p:spPr>
          <a:xfrm>
            <a:off x="360000" y="1701000"/>
            <a:ext cx="7884000" cy="2835000"/>
          </a:xfrm>
        </p:spPr>
        <p:txBody>
          <a:bodyPr/>
          <a:lstStyle>
            <a:lvl1pPr marL="378000">
              <a:defRPr/>
            </a:lvl1pPr>
            <a:lvl2pPr>
              <a:defRPr sz="1875" baseline="0"/>
            </a:lvl2pPr>
            <a:lvl3pPr marL="405000" indent="405000">
              <a:lnSpc>
                <a:spcPts val="1575"/>
              </a:lnSpc>
              <a:buFont typeface="Arial" pitchFamily="34" charset="0"/>
              <a:buChar char="—"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ADC56-7DA2-451D-A559-2EFC1D1B40A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3646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нумерованны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ntent"/>
          <p:cNvSpPr>
            <a:spLocks noGrp="1"/>
          </p:cNvSpPr>
          <p:nvPr>
            <p:ph type="body" sz="quarter" idx="11"/>
          </p:nvPr>
        </p:nvSpPr>
        <p:spPr>
          <a:xfrm>
            <a:off x="360000" y="1701000"/>
            <a:ext cx="7884000" cy="2835000"/>
          </a:xfrm>
        </p:spPr>
        <p:txBody>
          <a:bodyPr/>
          <a:lstStyle>
            <a:lvl1pPr marL="378000">
              <a:defRPr/>
            </a:lvl1pPr>
            <a:lvl2pPr marL="385763" indent="-243000">
              <a:buFont typeface="+mj-lt"/>
              <a:buAutoNum type="arabicPeriod"/>
              <a:defRPr/>
            </a:lvl2pPr>
            <a:lvl3pPr marL="405000" indent="216000">
              <a:lnSpc>
                <a:spcPts val="1575"/>
              </a:lnSpc>
              <a:buFont typeface="+mj-lt"/>
              <a:buAutoNum type="arabicPeriod"/>
              <a:defRPr baseline="0">
                <a:latin typeface="Calibri" pitchFamily="34" charset="0"/>
              </a:defRPr>
            </a:lvl3pPr>
            <a:lvl4pPr marL="1152900" indent="-216000">
              <a:spcBef>
                <a:spcPts val="0"/>
              </a:spcBef>
              <a:spcAft>
                <a:spcPts val="450"/>
              </a:spcAft>
              <a:buFont typeface="+mj-lt"/>
              <a:buAutoNum type="arabicPeriod"/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14B9-D334-4F15-8724-725EB2B64C9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26938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None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800" dirty="0"/>
          </a:p>
          <a:p>
            <a:pPr lvl="1"/>
            <a:endParaRPr lang="ru-RU" dirty="0"/>
          </a:p>
          <a:p>
            <a:pPr lvl="2"/>
            <a:endParaRPr lang="ru-RU" dirty="0"/>
          </a:p>
          <a:p>
            <a:pPr lvl="1"/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de"/>
          <p:cNvSpPr>
            <a:spLocks noGrp="1"/>
          </p:cNvSpPr>
          <p:nvPr>
            <p:ph type="body" sz="quarter" idx="11"/>
          </p:nvPr>
        </p:nvSpPr>
        <p:spPr>
          <a:xfrm>
            <a:off x="900000" y="1701000"/>
            <a:ext cx="7344000" cy="2781000"/>
          </a:xfrm>
          <a:solidFill>
            <a:srgbClr val="FFFF96"/>
          </a:solidFill>
          <a:ln w="0" cmpd="sng">
            <a:noFill/>
          </a:ln>
        </p:spPr>
        <p:txBody>
          <a:bodyPr lIns="180000" tIns="180000" rIns="180000" bIns="180000"/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 i="0" baseline="0">
                <a:solidFill>
                  <a:srgbClr val="009141"/>
                </a:solidFill>
                <a:latin typeface="Courier New" pitchFamily="49" charset="0"/>
              </a:defRPr>
            </a:lvl1pPr>
            <a:lvl2pPr marL="378000" indent="0">
              <a:lnSpc>
                <a:spcPct val="100000"/>
              </a:lnSpc>
              <a:spcAft>
                <a:spcPts val="0"/>
              </a:spcAft>
              <a:defRPr sz="1500" b="1" i="0" baseline="0">
                <a:solidFill>
                  <a:srgbClr val="009141"/>
                </a:solidFill>
                <a:latin typeface="Courier New" pitchFamily="49" charset="0"/>
              </a:defRPr>
            </a:lvl2pPr>
            <a:lvl3pPr marL="405000" indent="405000">
              <a:lnSpc>
                <a:spcPts val="1800"/>
              </a:lnSpc>
              <a:buFont typeface="Arial" pitchFamily="34" charset="0"/>
              <a:buNone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BBB8F-259D-4E69-832D-4A2B04FA04E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51945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ко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code"/>
          <p:cNvSpPr>
            <a:spLocks noGrp="1"/>
          </p:cNvSpPr>
          <p:nvPr>
            <p:ph type="body" sz="quarter" idx="11"/>
          </p:nvPr>
        </p:nvSpPr>
        <p:spPr>
          <a:xfrm>
            <a:off x="900000" y="2970000"/>
            <a:ext cx="7344000" cy="1485000"/>
          </a:xfrm>
          <a:solidFill>
            <a:srgbClr val="FFFF96"/>
          </a:solidFill>
          <a:ln w="0" cmpd="sng">
            <a:noFill/>
          </a:ln>
        </p:spPr>
        <p:txBody>
          <a:bodyPr lIns="180000" tIns="180000" rIns="180000" bIns="180000"/>
          <a:lstStyle>
            <a:lvl1pPr marL="0" indent="0">
              <a:lnSpc>
                <a:spcPct val="100000"/>
              </a:lnSpc>
              <a:spcAft>
                <a:spcPts val="0"/>
              </a:spcAft>
              <a:defRPr sz="1200" b="1" i="0" baseline="0">
                <a:solidFill>
                  <a:srgbClr val="009141"/>
                </a:solidFill>
                <a:latin typeface="Courier New" pitchFamily="49" charset="0"/>
              </a:defRPr>
            </a:lvl1pPr>
            <a:lvl2pPr marL="378000" indent="0">
              <a:lnSpc>
                <a:spcPct val="100000"/>
              </a:lnSpc>
              <a:spcAft>
                <a:spcPts val="0"/>
              </a:spcAft>
              <a:defRPr sz="1500" b="1" i="0" baseline="0">
                <a:solidFill>
                  <a:srgbClr val="009141"/>
                </a:solidFill>
                <a:latin typeface="Courier New" pitchFamily="49" charset="0"/>
              </a:defRPr>
            </a:lvl2pPr>
            <a:lvl3pPr marL="405000" indent="405000">
              <a:lnSpc>
                <a:spcPts val="1800"/>
              </a:lnSpc>
              <a:buFont typeface="Arial" pitchFamily="34" charset="0"/>
              <a:buNone/>
              <a:defRPr baseline="0">
                <a:latin typeface="Calibri" pitchFamily="34" charset="0"/>
              </a:defRPr>
            </a:lvl3pPr>
            <a:lvl4pPr marL="1080000" indent="-270000">
              <a:spcBef>
                <a:spcPts val="0"/>
              </a:spcBef>
              <a:spcAft>
                <a:spcPts val="450"/>
              </a:spcAft>
              <a:defRPr baseline="0">
                <a:latin typeface="Calibri" pitchFamily="34" charset="0"/>
              </a:defRPr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"/>
          <p:cNvSpPr>
            <a:spLocks noGrp="1"/>
          </p:cNvSpPr>
          <p:nvPr>
            <p:ph type="body" sz="quarter" idx="12"/>
          </p:nvPr>
        </p:nvSpPr>
        <p:spPr>
          <a:xfrm>
            <a:off x="900000" y="1701000"/>
            <a:ext cx="7344000" cy="1215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7" name="number"/>
          <p:cNvSpPr>
            <a:spLocks noGrp="1"/>
          </p:cNvSpPr>
          <p:nvPr>
            <p:ph type="sldNum" sz="quarter" idx="13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DBE4C-75A5-4F6A-9E39-DDF978C54B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477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цовк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type="body" sz="quarter" idx="14"/>
          </p:nvPr>
        </p:nvSpPr>
        <p:spPr>
          <a:xfrm>
            <a:off x="3376800" y="2160000"/>
            <a:ext cx="4860000" cy="2394155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6" name="name"/>
          <p:cNvSpPr>
            <a:spLocks noGrp="1"/>
          </p:cNvSpPr>
          <p:nvPr>
            <p:ph idx="13"/>
          </p:nvPr>
        </p:nvSpPr>
        <p:spPr>
          <a:xfrm>
            <a:off x="3381222" y="1899154"/>
            <a:ext cx="4860000" cy="2758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1875" b="1" i="0" baseline="0">
                <a:latin typeface="Calibri" pitchFamily="34" charset="0"/>
              </a:defRPr>
            </a:lvl1pPr>
            <a:lvl2pPr>
              <a:defRPr sz="1575" b="0" i="0" baseline="0">
                <a:latin typeface="Calibri" pitchFamily="34" charset="0"/>
              </a:defRPr>
            </a:lvl2pPr>
            <a:lvl3pPr>
              <a:defRPr sz="1875" b="0" i="0">
                <a:latin typeface="Calibri" pitchFamily="34" charset="0"/>
              </a:defRPr>
            </a:lvl3pPr>
            <a:lvl4pPr>
              <a:defRPr sz="1875" b="0" i="0">
                <a:latin typeface="Calibri" pitchFamily="34" charset="0"/>
              </a:defRPr>
            </a:lvl4pPr>
            <a:lvl5pPr>
              <a:defRPr sz="1875" b="0" i="0">
                <a:latin typeface="Calibri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557928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148891-7487-4F4B-BB08-B40C403555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2/8/2020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91456-221B-40F3-83D0-09A4416264A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24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16B6-F28E-4D76-A11C-8CF90BEC9D1A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94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9724-F9D0-4453-B343-FF547874427F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60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FCD2-5137-4A45-99B0-6383FB350513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15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08B4-5D8F-4A62-AB52-D1B7E12157E3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17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71BA-6663-44FB-8F79-C34D9C22163A}" type="datetime1">
              <a:rPr lang="en-US" smtClean="0"/>
              <a:t>2/8/2020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9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2B5B4-1110-480D-9CC3-4F990C948421}" type="datetime1">
              <a:rPr lang="en-US" smtClean="0"/>
              <a:t>2/8/2020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5F8A-3774-4E5E-BEE8-65798375E6D5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6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73FE-AEB2-4C91-9378-91D23FCCB1A7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8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E1D5-2B20-4438-970E-83B927F806E7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22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E9E9-B22F-44F5-AD5F-1EE6DF0CBD84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79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42C2-51C6-4FCF-A615-F15C76B62B1F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38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85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5251342" y="3028431"/>
            <a:ext cx="1840939" cy="14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26" y="24328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dirty="0" err="1">
                <a:latin typeface="Palatino Linotype" panose="02040502050505030304" pitchFamily="18" charset="0"/>
              </a:rPr>
              <a:t>С.Ю.Толдова</a:t>
            </a:r>
            <a:endParaRPr lang="ru-RU" sz="2100" dirty="0">
              <a:latin typeface="Palatino Linotype" panose="02040502050505030304" pitchFamily="18" charset="0"/>
            </a:endParaRPr>
          </a:p>
          <a:p>
            <a:pPr algn="ctr"/>
            <a:r>
              <a:rPr lang="ru-RU" sz="1500" dirty="0">
                <a:latin typeface="Palatino Linotype" panose="02040502050505030304" pitchFamily="18" charset="0"/>
              </a:rPr>
              <a:t>Школа</a:t>
            </a:r>
            <a:r>
              <a:rPr lang="ru-RU" sz="1500" baseline="0" dirty="0">
                <a:latin typeface="Palatino Linotype" panose="02040502050505030304" pitchFamily="18" charset="0"/>
              </a:rPr>
              <a:t> лингвистики</a:t>
            </a:r>
            <a:endParaRPr lang="ru-RU" sz="15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4"/>
          <a:stretch/>
        </p:blipFill>
        <p:spPr bwMode="auto">
          <a:xfrm>
            <a:off x="-4430" y="-18745"/>
            <a:ext cx="9152860" cy="8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-36512" y="859696"/>
            <a:ext cx="9252520" cy="10118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http://www.hse.ru/pubs/lib/data/access/ram/ticket/79/144196565691ca43a1b8670fb6a227fde3c5e8e9a0/cached-thumb-img.29274.0.252964193739569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1" b="59214"/>
          <a:stretch/>
        </p:blipFill>
        <p:spPr bwMode="auto">
          <a:xfrm>
            <a:off x="0" y="4820334"/>
            <a:ext cx="9148430" cy="3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9513" y="4820334"/>
            <a:ext cx="871296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25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Высшая Школа Экономики, Москва, 2015</a:t>
            </a:r>
          </a:p>
          <a:p>
            <a:pPr algn="ctr"/>
            <a:r>
              <a:rPr lang="en-US" sz="825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www.hse.ru</a:t>
            </a:r>
            <a:endParaRPr lang="ru-RU" sz="825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-36512" y="4820333"/>
            <a:ext cx="9220438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9" y="2996839"/>
            <a:ext cx="2845077" cy="1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2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-60666" y="0"/>
            <a:ext cx="9169170" cy="789552"/>
            <a:chOff x="-56236" y="-24994"/>
            <a:chExt cx="9204666" cy="1211236"/>
          </a:xfrm>
        </p:grpSpPr>
        <p:pic>
          <p:nvPicPr>
            <p:cNvPr id="4" name="Picture 2" descr="http://www.hse.ru/pubs/lib/data/access/ram/ticket/79/144196565691ca43a1b8670fb6a227fde3c5e8e9a0/cached-thumb-img.29274.0.252964193739569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214"/>
            <a:stretch/>
          </p:blipFill>
          <p:spPr bwMode="auto">
            <a:xfrm>
              <a:off x="-4430" y="-24994"/>
              <a:ext cx="9152860" cy="117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-56236" y="1172752"/>
              <a:ext cx="9204666" cy="1349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6" y="28548"/>
              <a:ext cx="1277464" cy="1096194"/>
            </a:xfrm>
            <a:prstGeom prst="rect">
              <a:avLst/>
            </a:prstGeom>
          </p:spPr>
        </p:pic>
      </p:grpSp>
      <p:pic>
        <p:nvPicPr>
          <p:cNvPr id="7" name="Picture 6" descr="http://www.hse.ru/data/2012/01/19/1263884310/logo_%D1%81_hse_black_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8388425" y="141480"/>
            <a:ext cx="636655" cy="48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568" y="4785997"/>
            <a:ext cx="283921" cy="217172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539750" y="1006078"/>
            <a:ext cx="8140700" cy="36718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971600" y="0"/>
            <a:ext cx="7416824" cy="78955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A14451B-C9D6-4282-B438-FF0D1A353D96}" type="datetime1">
              <a:rPr lang="en-US" smtClean="0"/>
              <a:t>2/8/2020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BC67578-0D47-400E-8B0F-B331D5195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29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6858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10287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13716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3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50495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557213" marR="0" lvl="1" indent="-120968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857250" marR="0" lvl="2" indent="-9143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200150" marR="0" lvl="3" indent="-104775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543050" marR="0" lvl="4" indent="-104775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1" y="4688682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800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fld id="{A63BCACD-96EC-4503-8272-316BD081399D}" type="datetime1">
              <a:rPr lang="en-US" smtClean="0"/>
              <a:t>2/8/2020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1" y="4686300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-US" sz="900">
              <a:solidFill>
                <a:schemeClr val="dk1"/>
              </a:solidFill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800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56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содержа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2"/>
          <p:cNvSpPr>
            <a:spLocks noGrp="1"/>
          </p:cNvSpPr>
          <p:nvPr>
            <p:ph type="subTitle" idx="1"/>
          </p:nvPr>
        </p:nvSpPr>
        <p:spPr>
          <a:xfrm>
            <a:off x="900000" y="1080000"/>
            <a:ext cx="7344000" cy="621000"/>
          </a:xfrm>
        </p:spPr>
        <p:txBody>
          <a:bodyPr/>
          <a:lstStyle>
            <a:lvl1pPr marL="0" indent="0" algn="l">
              <a:lnSpc>
                <a:spcPts val="2250"/>
              </a:lnSpc>
              <a:buNone/>
              <a:defRPr sz="2700" b="1" i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h1"/>
          <p:cNvSpPr>
            <a:spLocks noGrp="1"/>
          </p:cNvSpPr>
          <p:nvPr>
            <p:ph type="title"/>
          </p:nvPr>
        </p:nvSpPr>
        <p:spPr>
          <a:xfrm>
            <a:off x="900000" y="675000"/>
            <a:ext cx="7344000" cy="450131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1"/>
          </p:nvPr>
        </p:nvSpPr>
        <p:spPr>
          <a:xfrm>
            <a:off x="900000" y="1701000"/>
            <a:ext cx="7344000" cy="28350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5" name="number"/>
          <p:cNvSpPr>
            <a:spLocks noGrp="1"/>
          </p:cNvSpPr>
          <p:nvPr>
            <p:ph type="sldNum" sz="quarter" idx="12"/>
          </p:nvPr>
        </p:nvSpPr>
        <p:spPr>
          <a:xfrm>
            <a:off x="900113" y="467082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EEB26-2879-4DF3-B5C6-001DE47A00A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5628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23850" y="250032"/>
            <a:ext cx="6696074" cy="809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60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8" r:id="rId7"/>
    <p:sldLayoutId id="2147483669" r:id="rId8"/>
    <p:sldLayoutId id="2147483684" r:id="rId9"/>
    <p:sldLayoutId id="2147483685" r:id="rId1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 noChangeAspect="1"/>
          </p:cNvSpPr>
          <p:nvPr>
            <p:ph type="title"/>
          </p:nvPr>
        </p:nvSpPr>
        <p:spPr bwMode="auto">
          <a:xfrm>
            <a:off x="900114" y="675085"/>
            <a:ext cx="7343775" cy="103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Заголовок темы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900114" y="1762125"/>
            <a:ext cx="7343775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Основной текст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>
          <a:xfrm>
            <a:off x="900113" y="4670822"/>
            <a:ext cx="2376487" cy="2702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 baseline="0" smtClean="0">
                <a:solidFill>
                  <a:schemeClr val="tx1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84A76EDF-C142-472B-B2C9-B71DB6CA135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709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ransition>
    <p:fade/>
  </p:transition>
  <p:hf hdr="0" ftr="0"/>
  <p:txStyles>
    <p:titleStyle>
      <a:lvl1pPr algn="l" rtl="0" fontAlgn="base">
        <a:lnSpc>
          <a:spcPts val="3000"/>
        </a:lnSpc>
        <a:spcBef>
          <a:spcPct val="0"/>
        </a:spcBef>
        <a:spcAft>
          <a:spcPct val="0"/>
        </a:spcAft>
        <a:defRPr sz="315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2pPr>
      <a:lvl3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3pPr>
      <a:lvl4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4pPr>
      <a:lvl5pPr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5pPr>
      <a:lvl6pPr marL="3429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6pPr>
      <a:lvl7pPr marL="6858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7pPr>
      <a:lvl8pPr marL="10287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8pPr>
      <a:lvl9pPr marL="1371600" algn="l" rtl="0" fontAlgn="base">
        <a:lnSpc>
          <a:spcPts val="3000"/>
        </a:lnSpc>
        <a:spcBef>
          <a:spcPct val="0"/>
        </a:spcBef>
        <a:spcAft>
          <a:spcPct val="0"/>
        </a:spcAft>
        <a:defRPr sz="3150">
          <a:solidFill>
            <a:schemeClr val="tx1"/>
          </a:solidFill>
          <a:latin typeface="Calibri" pitchFamily="34" charset="0"/>
        </a:defRPr>
      </a:lvl9pPr>
    </p:titleStyle>
    <p:bodyStyle>
      <a:lvl1pPr algn="l" rtl="0" fontAlgn="base">
        <a:lnSpc>
          <a:spcPts val="2100"/>
        </a:lnSpc>
        <a:spcBef>
          <a:spcPct val="0"/>
        </a:spcBef>
        <a:spcAft>
          <a:spcPts val="1800"/>
        </a:spcAft>
        <a:buFont typeface="Arial" charset="0"/>
        <a:defRPr sz="1875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377429" indent="-377429" algn="l" rtl="0" fontAlgn="base">
        <a:lnSpc>
          <a:spcPts val="1725"/>
        </a:lnSpc>
        <a:spcBef>
          <a:spcPct val="0"/>
        </a:spcBef>
        <a:spcAft>
          <a:spcPts val="1800"/>
        </a:spcAft>
        <a:buSzPct val="100000"/>
        <a:buFont typeface="Arial" charset="0"/>
        <a:buChar char="—"/>
        <a:tabLst>
          <a:tab pos="673894" algn="l"/>
        </a:tabLst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404813" indent="404813" algn="l" rtl="0" fontAlgn="base">
        <a:lnSpc>
          <a:spcPts val="1500"/>
        </a:lnSpc>
        <a:spcBef>
          <a:spcPct val="0"/>
        </a:spcBef>
        <a:spcAft>
          <a:spcPts val="1350"/>
        </a:spcAft>
        <a:buFont typeface="Arial" charset="0"/>
        <a:buChar char="—"/>
        <a:defRPr sz="1725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079897" indent="-269081" algn="l" rtl="0" fontAlgn="base">
        <a:spcBef>
          <a:spcPct val="0"/>
        </a:spcBef>
        <a:spcAft>
          <a:spcPts val="45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16B3C-418B-4A70-BC7B-95C049A81A84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9FF50-1EFD-45A3-96C7-A2187C17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9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W17-141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fl.cs.ru.nl/" TargetMode="External"/><Relationship Id="rId2" Type="http://schemas.openxmlformats.org/officeDocument/2006/relationships/hyperlink" Target="http://gate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lck.ru/4JKhe" TargetMode="External"/><Relationship Id="rId4" Type="http://schemas.openxmlformats.org/officeDocument/2006/relationships/hyperlink" Target="http://www.lspl.ru/index.php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kaon2.semanticweb.or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cs.science.uva.nl/projects/kads22/index.html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alleldots.com/named-entity-recognition" TargetMode="External"/><Relationship Id="rId13" Type="http://schemas.openxmlformats.org/officeDocument/2006/relationships/hyperlink" Target="http://pullenti.ru/?AspxAutoDetectCookieSupport=1" TargetMode="External"/><Relationship Id="rId18" Type="http://schemas.openxmlformats.org/officeDocument/2006/relationships/hyperlink" Target="http://www.rco.ru/?page_id=3554" TargetMode="External"/><Relationship Id="rId3" Type="http://schemas.openxmlformats.org/officeDocument/2006/relationships/hyperlink" Target="https://nlp.stanford.edu/software/CRF-NER.shtml" TargetMode="External"/><Relationship Id="rId21" Type="http://schemas.openxmlformats.org/officeDocument/2006/relationships/hyperlink" Target="https://tech.yandex.ru/tomita/" TargetMode="External"/><Relationship Id="rId7" Type="http://schemas.openxmlformats.org/officeDocument/2006/relationships/hyperlink" Target="https://cloud.google.com/natural-language/" TargetMode="External"/><Relationship Id="rId12" Type="http://schemas.openxmlformats.org/officeDocument/2006/relationships/hyperlink" Target="https://dadata.ru/" TargetMode="External"/><Relationship Id="rId17" Type="http://schemas.openxmlformats.org/officeDocument/2006/relationships/hyperlink" Target="http://www.promt.ru/press/news/57586/" TargetMode="External"/><Relationship Id="rId2" Type="http://schemas.openxmlformats.org/officeDocument/2006/relationships/hyperlink" Target="https://spacy.io/" TargetMode="External"/><Relationship Id="rId16" Type="http://schemas.openxmlformats.org/officeDocument/2006/relationships/hyperlink" Target="http://eurekaengine.ru/" TargetMode="External"/><Relationship Id="rId20" Type="http://schemas.openxmlformats.org/officeDocument/2006/relationships/hyperlink" Target="http://www.ixlab.ru/site/on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t-nlp/MITIE" TargetMode="External"/><Relationship Id="rId11" Type="http://schemas.openxmlformats.org/officeDocument/2006/relationships/hyperlink" Target="https://www.textrazor.com/" TargetMode="External"/><Relationship Id="rId24" Type="http://schemas.openxmlformats.org/officeDocument/2006/relationships/hyperlink" Target="http://docs.deeppavlov.ai/en/master/features/models/ner.html" TargetMode="External"/><Relationship Id="rId5" Type="http://schemas.openxmlformats.org/officeDocument/2006/relationships/hyperlink" Target="http://www.nltk.org/" TargetMode="External"/><Relationship Id="rId15" Type="http://schemas.openxmlformats.org/officeDocument/2006/relationships/hyperlink" Target="http://dictum.ru/ru/named-entities-extraction/blog" TargetMode="External"/><Relationship Id="rId23" Type="http://schemas.openxmlformats.org/officeDocument/2006/relationships/hyperlink" Target="https://github.com/natasha/" TargetMode="External"/><Relationship Id="rId10" Type="http://schemas.openxmlformats.org/officeDocument/2006/relationships/hyperlink" Target="https://www.basistech.com/text-analytics/rosette/entity-extractor/" TargetMode="External"/><Relationship Id="rId19" Type="http://schemas.openxmlformats.org/officeDocument/2006/relationships/hyperlink" Target="http://www.aot.ru/" TargetMode="External"/><Relationship Id="rId4" Type="http://schemas.openxmlformats.org/officeDocument/2006/relationships/hyperlink" Target="https://opennlp.apache.org/" TargetMode="External"/><Relationship Id="rId9" Type="http://schemas.openxmlformats.org/officeDocument/2006/relationships/hyperlink" Target="https://aylien.com/text-api/" TargetMode="External"/><Relationship Id="rId14" Type="http://schemas.openxmlformats.org/officeDocument/2006/relationships/hyperlink" Target="https://www.abbyy.com/ru-ru/infoextractor/" TargetMode="External"/><Relationship Id="rId22" Type="http://schemas.openxmlformats.org/officeDocument/2006/relationships/hyperlink" Target="https://github.com/deepmipt/ner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ru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ru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именованных сущностей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07DC-D930-4740-B4BB-8B7FE56E03A2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FF50-1EFD-45A3-96C7-A2187C172436}" type="slidenum">
              <a:rPr lang="en-US" smtClean="0"/>
              <a:t>1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30950" y="38448"/>
            <a:ext cx="8282099" cy="72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Тип сущности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5275" y="765050"/>
            <a:ext cx="8282099" cy="4204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Named в “Named Entity” говорит о том, что задача ограничена поиском сущностей, на которые указывают строгие указатели, в частности имена собственные;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enamex:"persons" , "locations" , "organizations“;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timex: date time, etc 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marginal: project name, e-mail adress,film;</a:t>
            </a: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В нескольких недавних работах кол-во типов было огромно - open domain</a:t>
            </a:r>
          </a:p>
        </p:txBody>
      </p:sp>
    </p:spTree>
    <p:extLst>
      <p:ext uri="{BB962C8B-B14F-4D97-AF65-F5344CB8AC3E}">
        <p14:creationId xmlns:p14="http://schemas.microsoft.com/office/powerpoint/2010/main" val="396240389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04522" y="14232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1.2.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Мотивация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07375" y="999572"/>
            <a:ext cx="7427546" cy="39558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Пополнение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баз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данных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(и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баз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знаний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Получение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входных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данных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работы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других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систем</a:t>
            </a:r>
            <a:endParaRPr lang="ru-RU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например: аналитика по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упоминаемости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персоны;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перосна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дня…</a:t>
            </a:r>
            <a:endParaRPr lang="en-US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Привлечение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внимания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эксперта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к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значимым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аспектам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информации</a:t>
            </a:r>
            <a:endParaRPr lang="ru-RU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например, рабочее место журналиста; подсветка в новостных текстах</a:t>
            </a:r>
          </a:p>
          <a:p>
            <a:pPr marL="642938" lvl="1" indent="-342900">
              <a:buClrTx/>
              <a:buFont typeface="Courier New" panose="02070309020205020404" pitchFamily="49" charset="0"/>
              <a:buChar char="o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полный семантический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тегинг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: быстрое чтение</a:t>
            </a:r>
          </a:p>
          <a:p>
            <a:pPr marL="642938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57175"/>
            <a:endParaRPr lang="en-US" sz="2200" dirty="0"/>
          </a:p>
          <a:p>
            <a:pPr indent="-257175">
              <a:buNone/>
            </a:pPr>
            <a:endParaRPr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C6C289-6718-42B1-A970-7814DCA33B44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11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814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59861" y="999572"/>
            <a:ext cx="7675060" cy="328925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Информационный поиск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Аналитика контента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Вопросно-ответные системы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Пополнение онтологий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Машинный перевод</a:t>
            </a:r>
          </a:p>
          <a:p>
            <a:pPr marL="642938" lvl="1" indent="-342900">
              <a:buClrTx/>
              <a:buSzPct val="90000"/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Улучшение качества рубрикации и кластеризации текстов (например, в новостных </a:t>
            </a:r>
            <a:r>
              <a:rPr lang="ru-RU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агрегаторах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endParaRPr lang="en-US" dirty="0"/>
          </a:p>
          <a:p>
            <a:pPr indent="-257175">
              <a:buNone/>
            </a:pPr>
            <a:endParaRPr dirty="0"/>
          </a:p>
        </p:txBody>
      </p:sp>
      <p:sp>
        <p:nvSpPr>
          <p:cNvPr id="5" name="Shape 129"/>
          <p:cNvSpPr txBox="1">
            <a:spLocks noGrp="1"/>
          </p:cNvSpPr>
          <p:nvPr>
            <p:ph type="title"/>
          </p:nvPr>
        </p:nvSpPr>
        <p:spPr>
          <a:xfrm>
            <a:off x="304522" y="14232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>
                <a:latin typeface="Calibri" panose="020F0502020204030204" pitchFamily="34" charset="0"/>
                <a:cs typeface="Calibri" panose="020F0502020204030204" pitchFamily="34" charset="0"/>
              </a:rPr>
              <a:t>1.2.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Мотивация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64E7B3-3418-4973-8F4D-04A9F04C890F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12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8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0" name="Подзаголовок 3"/>
          <p:cNvSpPr>
            <a:spLocks/>
          </p:cNvSpPr>
          <p:nvPr/>
        </p:nvSpPr>
        <p:spPr bwMode="auto">
          <a:xfrm>
            <a:off x="1300118" y="2002867"/>
            <a:ext cx="5507831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2250"/>
              </a:lnSpc>
              <a:spcAft>
                <a:spcPts val="1800"/>
              </a:spcAft>
            </a:pPr>
            <a:r>
              <a:rPr lang="ru-RU" sz="2700" b="1" dirty="0">
                <a:latin typeface="Calibri" pitchFamily="34" charset="0"/>
              </a:rPr>
              <a:t>В проекте </a:t>
            </a:r>
            <a:r>
              <a:rPr lang="ru-RU" sz="2700" b="1" dirty="0" err="1">
                <a:latin typeface="Calibri" pitchFamily="34" charset="0"/>
              </a:rPr>
              <a:t>Яндекс.Работа</a:t>
            </a:r>
            <a:endParaRPr lang="ru-RU" sz="2700" b="1" dirty="0">
              <a:latin typeface="Calibri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093843" y="1426363"/>
            <a:ext cx="6750750" cy="3678622"/>
            <a:chOff x="1223628" y="675085"/>
            <a:chExt cx="6750750" cy="3678622"/>
          </a:xfrm>
        </p:grpSpPr>
        <p:pic>
          <p:nvPicPr>
            <p:cNvPr id="12903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628" y="1714500"/>
              <a:ext cx="5007769" cy="171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031" name="Заголовок 2"/>
            <p:cNvSpPr>
              <a:spLocks/>
            </p:cNvSpPr>
            <p:nvPr/>
          </p:nvSpPr>
          <p:spPr bwMode="auto">
            <a:xfrm>
              <a:off x="1818085" y="675085"/>
              <a:ext cx="5507831" cy="450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ts val="3000"/>
                </a:lnSpc>
              </a:pPr>
              <a:r>
                <a:rPr lang="ru-RU" sz="3150" dirty="0">
                  <a:latin typeface="Calibri" pitchFamily="34" charset="0"/>
                </a:rPr>
                <a:t>Извлечение фактов в Яндексе</a:t>
              </a:r>
            </a:p>
          </p:txBody>
        </p:sp>
        <p:sp>
          <p:nvSpPr>
            <p:cNvPr id="129034" name="Oval 10"/>
            <p:cNvSpPr>
              <a:spLocks noChangeArrowheads="1"/>
            </p:cNvSpPr>
            <p:nvPr/>
          </p:nvSpPr>
          <p:spPr bwMode="auto">
            <a:xfrm>
              <a:off x="2303749" y="2679762"/>
              <a:ext cx="2585423" cy="323850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sp>
          <p:nvSpPr>
            <p:cNvPr id="129035" name="Oval 11"/>
            <p:cNvSpPr>
              <a:spLocks noChangeArrowheads="1"/>
            </p:cNvSpPr>
            <p:nvPr/>
          </p:nvSpPr>
          <p:spPr bwMode="auto">
            <a:xfrm>
              <a:off x="2303748" y="2085696"/>
              <a:ext cx="1296144" cy="161925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pic>
          <p:nvPicPr>
            <p:cNvPr id="12903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428" y="1167594"/>
              <a:ext cx="1885950" cy="318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760132" y="1079898"/>
              <a:ext cx="1944216" cy="627664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5874432" y="3327834"/>
              <a:ext cx="1944216" cy="627664"/>
            </a:xfrm>
            <a:prstGeom prst="ellips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050"/>
            </a:p>
          </p:txBody>
        </p:sp>
        <p:cxnSp>
          <p:nvCxnSpPr>
            <p:cNvPr id="15" name="Прямая со стрелкой 14"/>
            <p:cNvCxnSpPr>
              <a:stCxn id="129035" idx="7"/>
              <a:endCxn id="14" idx="1"/>
            </p:cNvCxnSpPr>
            <p:nvPr/>
          </p:nvCxnSpPr>
          <p:spPr>
            <a:xfrm>
              <a:off x="3410076" y="2109410"/>
              <a:ext cx="2749080" cy="1310344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endCxn id="13" idx="2"/>
            </p:cNvCxnSpPr>
            <p:nvPr/>
          </p:nvCxnSpPr>
          <p:spPr>
            <a:xfrm flipV="1">
              <a:off x="3599892" y="1393729"/>
              <a:ext cx="2160240" cy="128603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hape 129"/>
          <p:cNvSpPr txBox="1">
            <a:spLocks noGrp="1"/>
          </p:cNvSpPr>
          <p:nvPr>
            <p:ph type="title"/>
          </p:nvPr>
        </p:nvSpPr>
        <p:spPr>
          <a:xfrm>
            <a:off x="635749" y="22117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b="0" dirty="0"/>
              <a:t>1.2. </a:t>
            </a:r>
            <a:r>
              <a:rPr lang="en-US" b="0" dirty="0" err="1"/>
              <a:t>Мотивация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grpSp>
        <p:nvGrpSpPr>
          <p:cNvPr id="17" name="Group 16"/>
          <p:cNvGrpSpPr/>
          <p:nvPr/>
        </p:nvGrpSpPr>
        <p:grpSpPr>
          <a:xfrm>
            <a:off x="2889233" y="4216492"/>
            <a:ext cx="2094162" cy="817517"/>
            <a:chOff x="3668796" y="2668930"/>
            <a:chExt cx="2094162" cy="817517"/>
          </a:xfrm>
        </p:grpSpPr>
        <p:sp>
          <p:nvSpPr>
            <p:cNvPr id="19" name="Rounded Rectangle 18"/>
            <p:cNvSpPr/>
            <p:nvPr/>
          </p:nvSpPr>
          <p:spPr>
            <a:xfrm>
              <a:off x="3668796" y="2668930"/>
              <a:ext cx="2094162" cy="8175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одержимое 4"/>
            <p:cNvSpPr>
              <a:spLocks/>
            </p:cNvSpPr>
            <p:nvPr/>
          </p:nvSpPr>
          <p:spPr bwMode="auto">
            <a:xfrm>
              <a:off x="3782063" y="2819892"/>
              <a:ext cx="1901080" cy="629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77429" lvl="1" indent="-377429">
                <a:lnSpc>
                  <a:spcPts val="1725"/>
                </a:lnSpc>
                <a:spcAft>
                  <a:spcPts val="1800"/>
                </a:spcAft>
                <a:buSzPct val="100000"/>
                <a:tabLst>
                  <a:tab pos="673894" algn="l"/>
                </a:tabLst>
              </a:pPr>
              <a:r>
                <a:rPr lang="ru-RU" sz="1875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для пополнения фильтров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3583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r>
              <a:rPr lang="ru-RU" sz="2800" dirty="0" err="1"/>
              <a:t>А.А.Бонч-Осмловская</a:t>
            </a:r>
            <a:r>
              <a:rPr lang="ru-RU" sz="2800" dirty="0"/>
              <a:t> «</a:t>
            </a:r>
            <a:r>
              <a:rPr lang="ru-RU" sz="2800" dirty="0" err="1"/>
              <a:t>Репутационные</a:t>
            </a:r>
            <a:r>
              <a:rPr lang="ru-RU" sz="2800" dirty="0"/>
              <a:t> характеристики вузов»</a:t>
            </a:r>
          </a:p>
          <a:p>
            <a:r>
              <a:rPr lang="ru-RU" sz="2800" dirty="0"/>
              <a:t>ВШЭ. Центр семантических технологий. </a:t>
            </a:r>
            <a:r>
              <a:rPr lang="ru-RU" sz="2800" dirty="0" err="1"/>
              <a:t>Авикомп</a:t>
            </a:r>
            <a:r>
              <a:rPr lang="en-US" sz="2800" dirty="0"/>
              <a:t>.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1.Извлечение и автоматическая классификация контекстов упоминаний ВУЗа в материалах СМИ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2.Обработка извлеченных данных в соответствии с заданной моделью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3.Использование полученных результатов для оценки эффективности деятельности ВУЗа </a:t>
            </a:r>
          </a:p>
          <a:p>
            <a:endParaRPr lang="ru-RU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33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7" y="1172316"/>
            <a:ext cx="7712021" cy="34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97" y="1113920"/>
            <a:ext cx="6416621" cy="38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4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2891" y="1113920"/>
            <a:ext cx="8229600" cy="3725679"/>
          </a:xfrm>
        </p:spPr>
        <p:txBody>
          <a:bodyPr/>
          <a:lstStyle/>
          <a:p>
            <a:endParaRPr lang="ru-RU" sz="2800" dirty="0"/>
          </a:p>
          <a:p>
            <a:endParaRPr lang="en-US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8" y="986318"/>
            <a:ext cx="6920881" cy="40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02" y="1063228"/>
            <a:ext cx="6634406" cy="389450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/>
              <a:t>1.2. </a:t>
            </a:r>
            <a:r>
              <a:rPr lang="ru-RU" dirty="0"/>
              <a:t>Мотивация.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32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35625" y="317050"/>
            <a:ext cx="8650500" cy="4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1.</a:t>
            </a:r>
            <a:r>
              <a:rPr lang="ru-RU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3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</a:t>
            </a:r>
            <a:r>
              <a:rPr lang="ru" sz="3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Постановка задачи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Обнаружение и классификация элементов текста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(слов и последовательностей слов)  по предопределенным категориям: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PERSON;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LOCATION;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ORGANIZATION;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. . 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Введение</a:t>
            </a:r>
          </a:p>
          <a:p>
            <a:r>
              <a:rPr lang="ru-RU" dirty="0"/>
              <a:t>2. История вопроса </a:t>
            </a:r>
          </a:p>
          <a:p>
            <a:r>
              <a:rPr lang="ru-RU" dirty="0"/>
              <a:t>3. </a:t>
            </a:r>
            <a:r>
              <a:rPr lang="ru-RU" dirty="0" err="1"/>
              <a:t>Правиловые</a:t>
            </a:r>
            <a:r>
              <a:rPr lang="ru-RU" dirty="0"/>
              <a:t> методы</a:t>
            </a:r>
          </a:p>
          <a:p>
            <a:r>
              <a:rPr lang="ru-RU" dirty="0"/>
              <a:t>3. Классы признаков при машинном обучении</a:t>
            </a:r>
          </a:p>
          <a:p>
            <a:r>
              <a:rPr lang="ru-RU" dirty="0"/>
              <a:t>4. Оценка</a:t>
            </a:r>
          </a:p>
          <a:p>
            <a:r>
              <a:rPr lang="ru-RU" dirty="0"/>
              <a:t>5. Онтологическая </a:t>
            </a:r>
            <a:r>
              <a:rPr lang="ru-RU" dirty="0" smtClean="0"/>
              <a:t>омонимия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Заголовок 2"/>
          <p:cNvSpPr>
            <a:spLocks noGrp="1"/>
          </p:cNvSpPr>
          <p:nvPr>
            <p:ph type="title"/>
          </p:nvPr>
        </p:nvSpPr>
        <p:spPr>
          <a:xfrm>
            <a:off x="499098" y="937067"/>
            <a:ext cx="5507831" cy="450056"/>
          </a:xfrm>
        </p:spPr>
        <p:txBody>
          <a:bodyPr/>
          <a:lstStyle/>
          <a:p>
            <a:r>
              <a:rPr lang="ru-RU" dirty="0" err="1"/>
              <a:t>Томита-парсер</a:t>
            </a:r>
            <a:endParaRPr lang="ru-RU" dirty="0"/>
          </a:p>
        </p:txBody>
      </p:sp>
      <p:graphicFrame>
        <p:nvGraphicFramePr>
          <p:cNvPr id="18454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82595"/>
              </p:ext>
            </p:extLst>
          </p:nvPr>
        </p:nvGraphicFramePr>
        <p:xfrm>
          <a:off x="3245327" y="3864588"/>
          <a:ext cx="5454253" cy="848360"/>
        </p:xfrm>
        <a:graphic>
          <a:graphicData uri="http://schemas.openxmlformats.org/drawingml/2006/table">
            <a:tbl>
              <a:tblPr/>
              <a:tblGrid>
                <a:gridCol w="1818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Объект 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Объект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Тип связи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Яндекс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Аркадий </a:t>
                      </a:r>
                      <a:r>
                        <a:rPr kumimoji="0" lang="ru-R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Волож</a:t>
                      </a: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800"/>
                        </a:lnSpc>
                        <a:spcBef>
                          <a:spcPct val="0"/>
                        </a:spcBef>
                        <a:spcAft>
                          <a:spcPts val="24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директор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Объект 3"/>
          <p:cNvSpPr>
            <a:spLocks noGrp="1"/>
          </p:cNvSpPr>
          <p:nvPr>
            <p:ph sz="quarter" idx="11"/>
          </p:nvPr>
        </p:nvSpPr>
        <p:spPr>
          <a:xfrm>
            <a:off x="509078" y="1474122"/>
            <a:ext cx="2691322" cy="270164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Объекты в тексте: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даты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адреса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телефоны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ФИО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название товара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действие </a:t>
            </a:r>
          </a:p>
          <a:p>
            <a:pPr marL="257175" indent="-257175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тональность… 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 bwMode="auto">
          <a:xfrm>
            <a:off x="4653147" y="1552354"/>
            <a:ext cx="3820474" cy="226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2800"/>
              </a:lnSpc>
              <a:spcBef>
                <a:spcPct val="0"/>
              </a:spcBef>
              <a:spcAft>
                <a:spcPts val="2400"/>
              </a:spcAft>
              <a:buFont typeface="Arial" charset="0"/>
              <a:defRPr sz="25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03238" indent="-503238" algn="l" rtl="0" fontAlgn="base">
              <a:lnSpc>
                <a:spcPts val="2300"/>
              </a:lnSpc>
              <a:spcBef>
                <a:spcPct val="0"/>
              </a:spcBef>
              <a:spcAft>
                <a:spcPts val="2400"/>
              </a:spcAft>
              <a:buSzPct val="100000"/>
              <a:buFont typeface="Arial" charset="0"/>
              <a:buChar char="—"/>
              <a:tabLst>
                <a:tab pos="898525" algn="l"/>
              </a:tabLst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539750" algn="l" rtl="0" fontAlgn="base">
              <a:lnSpc>
                <a:spcPts val="2000"/>
              </a:lnSpc>
              <a:spcBef>
                <a:spcPct val="0"/>
              </a:spcBef>
              <a:spcAft>
                <a:spcPts val="1800"/>
              </a:spcAft>
              <a:buFont typeface="Arial" charset="0"/>
              <a:buChar char="—"/>
              <a:defRPr sz="23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439863" indent="-358775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Связи между этими объектами</a:t>
            </a: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indent="-257175" defTabSz="685800">
              <a:lnSpc>
                <a:spcPct val="1000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События 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Мнения и отзывы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Контактные данные</a:t>
            </a:r>
            <a:br>
              <a:rPr lang="ru-RU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983097" y="1923914"/>
            <a:ext cx="2526621" cy="1775698"/>
            <a:chOff x="2302848" y="2139702"/>
            <a:chExt cx="2042672" cy="823373"/>
          </a:xfrm>
        </p:grpSpPr>
        <p:cxnSp>
          <p:nvCxnSpPr>
            <p:cNvPr id="4" name="Прямая со стрелкой 3"/>
            <p:cNvCxnSpPr/>
            <p:nvPr/>
          </p:nvCxnSpPr>
          <p:spPr>
            <a:xfrm>
              <a:off x="2627784" y="2139702"/>
              <a:ext cx="1717736" cy="5855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2302848" y="2198255"/>
              <a:ext cx="2042672" cy="386452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 flipV="1">
              <a:off x="2426449" y="2198255"/>
              <a:ext cx="1919071" cy="764820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Прямая со стрелкой 28"/>
          <p:cNvCxnSpPr/>
          <p:nvPr/>
        </p:nvCxnSpPr>
        <p:spPr>
          <a:xfrm>
            <a:off x="1857375" y="2314575"/>
            <a:ext cx="2606613" cy="434620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2028825" y="2650331"/>
            <a:ext cx="2435163" cy="105068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2016697" y="2755399"/>
            <a:ext cx="2459419" cy="174186"/>
          </a:xfrm>
          <a:prstGeom prst="straightConnector1">
            <a:avLst/>
          </a:prstGeom>
          <a:ln w="254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/>
          <p:cNvGrpSpPr/>
          <p:nvPr/>
        </p:nvGrpSpPr>
        <p:grpSpPr>
          <a:xfrm>
            <a:off x="2493170" y="2443163"/>
            <a:ext cx="2090102" cy="1630510"/>
            <a:chOff x="3452749" y="2261556"/>
            <a:chExt cx="1067507" cy="1319456"/>
          </a:xfrm>
        </p:grpSpPr>
        <p:cxnSp>
          <p:nvCxnSpPr>
            <p:cNvPr id="38" name="Прямая со стрелкой 37"/>
            <p:cNvCxnSpPr/>
            <p:nvPr/>
          </p:nvCxnSpPr>
          <p:spPr>
            <a:xfrm flipV="1">
              <a:off x="3452749" y="2261556"/>
              <a:ext cx="1046528" cy="1319456"/>
            </a:xfrm>
            <a:prstGeom prst="straightConnector1">
              <a:avLst/>
            </a:prstGeom>
            <a:ln w="25400" cmpd="sng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flipV="1">
              <a:off x="3598694" y="2261557"/>
              <a:ext cx="921562" cy="741748"/>
            </a:xfrm>
            <a:prstGeom prst="straightConnector1">
              <a:avLst/>
            </a:prstGeom>
            <a:ln w="25400" cmpd="sng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Подзаголовок 14"/>
          <p:cNvSpPr>
            <a:spLocks noGrp="1"/>
          </p:cNvSpPr>
          <p:nvPr>
            <p:ph type="subTitle" idx="1"/>
          </p:nvPr>
        </p:nvSpPr>
        <p:spPr>
          <a:xfrm>
            <a:off x="434163" y="271068"/>
            <a:ext cx="7344000" cy="621000"/>
          </a:xfrm>
        </p:spPr>
        <p:txBody>
          <a:bodyPr/>
          <a:lstStyle/>
          <a:p>
            <a:r>
              <a:rPr lang="en-US" b="0" dirty="0" smtClean="0"/>
              <a:t>1.</a:t>
            </a:r>
            <a:r>
              <a:rPr lang="ru-RU" b="0" dirty="0" smtClean="0"/>
              <a:t>3</a:t>
            </a:r>
            <a:r>
              <a:rPr lang="en-US" b="0" dirty="0" smtClean="0"/>
              <a:t>. </a:t>
            </a:r>
            <a:r>
              <a:rPr lang="ru-RU" b="0" dirty="0"/>
              <a:t>Постановка задачи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2619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35625" y="317050"/>
            <a:ext cx="8650500" cy="4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ru-RU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Постановка задачи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58"/>
          <p:cNvSpPr/>
          <p:nvPr/>
        </p:nvSpPr>
        <p:spPr>
          <a:xfrm>
            <a:off x="581118" y="1090399"/>
            <a:ext cx="7354806" cy="354167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5381974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1.3. </a:t>
            </a:r>
            <a:r>
              <a:rPr lang="ru-RU" dirty="0"/>
              <a:t>Задачи в рамках </a:t>
            </a:r>
            <a:r>
              <a:rPr lang="en-US" dirty="0"/>
              <a:t>NERC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2400" dirty="0"/>
              <a:t>Адреса фрагментов текстов с именованными сущностями</a:t>
            </a:r>
          </a:p>
          <a:p>
            <a:pPr marL="514350" indent="-514350">
              <a:buAutoNum type="arabicPeriod"/>
            </a:pPr>
            <a:r>
              <a:rPr lang="ru-RU" sz="2400" dirty="0"/>
              <a:t>Классификация сущностей</a:t>
            </a:r>
          </a:p>
          <a:p>
            <a:pPr marL="514350" indent="-514350">
              <a:buAutoNum type="arabicPeriod"/>
            </a:pPr>
            <a:r>
              <a:rPr lang="ru-RU" sz="2400" dirty="0"/>
              <a:t>Упоминание сущности в тексте</a:t>
            </a:r>
          </a:p>
          <a:p>
            <a:pPr marL="514350" indent="-514350">
              <a:buAutoNum type="arabicPeriod"/>
            </a:pPr>
            <a:r>
              <a:rPr lang="ru-RU" sz="2400" dirty="0"/>
              <a:t>Связь всех упоминаний одной и той же сущности в тексте</a:t>
            </a:r>
          </a:p>
          <a:p>
            <a:pPr marL="514350" indent="-514350">
              <a:buAutoNum type="arabicPeriod"/>
            </a:pPr>
            <a:r>
              <a:rPr lang="ru-RU" sz="2400" dirty="0"/>
              <a:t>Привязка сущности к онтологии</a:t>
            </a:r>
          </a:p>
          <a:p>
            <a:pPr marL="514350" indent="-514350">
              <a:buAutoNum type="arabicPeriod"/>
            </a:pPr>
            <a:r>
              <a:rPr lang="ru-RU" sz="2400" dirty="0"/>
              <a:t>Группировка упоминаний по уникальной сущности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8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63675" y="66710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-RU" dirty="0" smtClean="0"/>
              <a:t>1.3. </a:t>
            </a:r>
            <a:r>
              <a:rPr lang="ru-RU" dirty="0"/>
              <a:t>Другие параметры задачи</a:t>
            </a:r>
            <a:endParaRPr lang="en-US"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Язык аннотируемого текста;</a:t>
            </a: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Жанр и предметная область аннотируемого текста;</a:t>
            </a: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Типы извлекаемых именованных сущностей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762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000" i="0" u="none" strike="noStrike" cap="none" dirty="0" smtClean="0">
                <a:solidFill>
                  <a:schemeClr val="dk1"/>
                </a:solidFill>
                <a:ea typeface="Arial"/>
                <a:sym typeface="Arial"/>
              </a:rPr>
              <a:t>1.3 </a:t>
            </a:r>
            <a:r>
              <a:rPr lang="ru" sz="3000" i="0" u="none" strike="noStrike" cap="none" dirty="0">
                <a:solidFill>
                  <a:schemeClr val="dk1"/>
                </a:solidFill>
                <a:ea typeface="Arial"/>
                <a:sym typeface="Arial"/>
              </a:rPr>
              <a:t>Жанровый фактор и фактор тематики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958850"/>
            <a:ext cx="8291399" cy="39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Фактор жанра текста и тематики в литературе рассматривается мало.</a:t>
            </a: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sym typeface="Arial"/>
              </a:rPr>
              <a:t>Причина - приспособление системы к новым жанрам и тематикам проблематично - происходит падение производительности на 20%-40%</a:t>
            </a:r>
          </a:p>
        </p:txBody>
      </p:sp>
    </p:spTree>
    <p:extLst>
      <p:ext uri="{BB962C8B-B14F-4D97-AF65-F5344CB8AC3E}">
        <p14:creationId xmlns:p14="http://schemas.microsoft.com/office/powerpoint/2010/main" val="162954284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598197" y="246025"/>
            <a:ext cx="7878357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1.4.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Методы.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Основные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подходы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93793" y="1200150"/>
            <a:ext cx="8296343" cy="33944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>
              <a:spcBef>
                <a:spcPts val="0"/>
              </a:spcBef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Задача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всегда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предельно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конкретна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 indent="-214313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определенный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тип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текста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214313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искомая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представлена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в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виде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набора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полей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заполнения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включающий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такую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предельно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шаблонный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57175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Поиск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осуществляется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помощи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набора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180FD7-2AC5-4A73-8DDB-DF8423337178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25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1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18104" y="261823"/>
            <a:ext cx="6172200" cy="7024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1.4. Методы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00088" y="897731"/>
            <a:ext cx="7008019" cy="38338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Часто</a:t>
            </a:r>
            <a:r>
              <a:rPr lang="en-U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используются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специальные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языки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грамматики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42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Построение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Вручную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Машинное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обучение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(bootstrapping)</a:t>
            </a:r>
          </a:p>
          <a:p>
            <a:pPr marL="685800" lvl="1" indent="-342900">
              <a:lnSpc>
                <a:spcPct val="90000"/>
              </a:lnSpc>
              <a:spcBef>
                <a:spcPts val="360"/>
              </a:spcBef>
              <a:buClrTx/>
              <a:buSzPct val="900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Обобщение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образцов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с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привлечением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словарных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и/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или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онтологических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ресурсов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(специальные словари: </a:t>
            </a:r>
            <a:r>
              <a:rPr lang="ru-RU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газетёры</a:t>
            </a:r>
            <a:r>
              <a:rPr lang="ru-RU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522A62-63CB-40BD-B3A1-0CD39145D350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26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61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91975" y="273526"/>
            <a:ext cx="8468399" cy="5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" sz="3000" i="0" u="none" strike="noStrike" cap="none" dirty="0" smtClean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1.4. </a:t>
            </a:r>
            <a:r>
              <a:rPr lang="ru" sz="30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Методы. Методы машинного обучения 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75825" y="970075"/>
            <a:ext cx="8300700" cy="40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dirty="0">
                <a:ea typeface="Georgia"/>
                <a:sym typeface="Georgia"/>
              </a:rPr>
              <a:t>Сведение задачи к задаче автоматической классификации: </a:t>
            </a: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HMM, 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SVM</a:t>
            </a: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, CRF, decision trees;</a:t>
            </a:r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Baseline алгоритм: поиск NE, присутствующих в тренировочном корпусе и разметка – любой другой метод обязан быть не хуже данного;</a:t>
            </a:r>
          </a:p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-RU" sz="2400" dirty="0">
                <a:ea typeface="Georgia"/>
                <a:sym typeface="Georgia"/>
              </a:rPr>
              <a:t>современные подходы: </a:t>
            </a:r>
            <a:r>
              <a:rPr lang="ru-RU" sz="2400" dirty="0" err="1">
                <a:ea typeface="Georgia"/>
                <a:sym typeface="Georgia"/>
              </a:rPr>
              <a:t>эмбеддинги</a:t>
            </a:r>
            <a:r>
              <a:rPr lang="ru-RU" sz="2400" dirty="0">
                <a:ea typeface="Georgia"/>
                <a:sym typeface="Georgia"/>
              </a:rPr>
              <a:t> как дополнительные признаки; использование </a:t>
            </a:r>
            <a:r>
              <a:rPr lang="ru-RU" sz="2400" dirty="0" err="1">
                <a:ea typeface="Georgia"/>
                <a:sym typeface="Georgia"/>
              </a:rPr>
              <a:t>нейросетевых</a:t>
            </a:r>
            <a:r>
              <a:rPr lang="ru-RU" sz="2400" dirty="0">
                <a:ea typeface="Georgia"/>
                <a:sym typeface="Georgia"/>
              </a:rPr>
              <a:t> подходов в задачах классификации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91975" y="273526"/>
            <a:ext cx="8468399" cy="5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ru" sz="3000" i="0" u="none" strike="noStrike" cap="none" dirty="0" smtClean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1.4. </a:t>
            </a:r>
            <a:r>
              <a:rPr lang="ru" sz="30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Georgia"/>
                <a:cs typeface="Calibri Light" panose="020F0302020204030204" pitchFamily="34" charset="0"/>
                <a:sym typeface="Georgia"/>
              </a:rPr>
              <a:t>Методы. Методы машинного обучения 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75825" y="970075"/>
            <a:ext cx="8300700" cy="40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Разметка данных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3232049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1.5.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 машинного обучения</a:t>
            </a:r>
            <a:r>
              <a:rPr lang="ru" sz="3000" b="1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 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1" i="1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Обучение с частичным привлечением учителя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главная техника - bootstrapping - начальная загрузка;</a:t>
            </a: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 Пример: предложения “The city like New York” , “My name is John” , “Улица ак. Варги” будут приведены к виду “The city like X ” , ”My name is Y ” , “Улица ак. Z” , так же будут найдены предложения содержащие эти сущности и т.д</a:t>
            </a:r>
          </a:p>
        </p:txBody>
      </p:sp>
    </p:spTree>
    <p:extLst>
      <p:ext uri="{BB962C8B-B14F-4D97-AF65-F5344CB8AC3E}">
        <p14:creationId xmlns:p14="http://schemas.microsoft.com/office/powerpoint/2010/main" val="69921218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Введение. Извлечение информации из текста</a:t>
            </a:r>
            <a:endParaRPr lang="en-US" sz="3600" dirty="0"/>
          </a:p>
        </p:txBody>
      </p:sp>
      <p:pic>
        <p:nvPicPr>
          <p:cNvPr id="4" name="Рисунок 1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41873" y="1327944"/>
            <a:ext cx="8636655" cy="30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9886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4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Bootstrapping</a:t>
            </a:r>
            <a:endParaRPr lang="ru" sz="3000" b="1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88900" lvl="0">
              <a:lnSpc>
                <a:spcPct val="150000"/>
              </a:lnSpc>
              <a:buSzPct val="100000"/>
            </a:pPr>
            <a:r>
              <a:rPr lang="en-US" dirty="0"/>
              <a:t>Hearst </a:t>
            </a:r>
            <a:r>
              <a:rPr lang="en-US" sz="2000" dirty="0"/>
              <a:t>(http://</a:t>
            </a:r>
            <a:r>
              <a:rPr lang="en-US" sz="2000" dirty="0" smtClean="0"/>
              <a:t>www.aclweb.org/anthology/C92-2082)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en-US" sz="2400" dirty="0" smtClean="0"/>
              <a:t>NP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 such </a:t>
            </a:r>
            <a:r>
              <a:rPr lang="en-US" sz="2400" dirty="0"/>
              <a:t>as {NP</a:t>
            </a:r>
            <a:r>
              <a:rPr lang="en-US" sz="2400" baseline="-25000" dirty="0"/>
              <a:t>1</a:t>
            </a:r>
            <a:r>
              <a:rPr lang="en-US" sz="2400" dirty="0"/>
              <a:t>, NP</a:t>
            </a:r>
            <a:r>
              <a:rPr lang="en-US" sz="2400" baseline="-25000" dirty="0"/>
              <a:t>2</a:t>
            </a:r>
            <a:r>
              <a:rPr lang="en-US" sz="2400" dirty="0"/>
              <a:t> .... (and </a:t>
            </a:r>
            <a:r>
              <a:rPr lang="en-US" sz="2400" dirty="0" smtClean="0"/>
              <a:t>I or</a:t>
            </a:r>
            <a:r>
              <a:rPr lang="en-US" sz="2400" dirty="0"/>
              <a:t>)} </a:t>
            </a:r>
            <a:r>
              <a:rPr lang="en-US" sz="2400" dirty="0" err="1" smtClean="0"/>
              <a:t>NP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 </a:t>
            </a:r>
          </a:p>
          <a:p>
            <a:pPr marL="914400" lvl="1" indent="-3683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 smtClean="0"/>
              <a:t>для всех</a:t>
            </a:r>
            <a:r>
              <a:rPr lang="pl-PL" dirty="0" smtClean="0"/>
              <a:t> NP</a:t>
            </a:r>
            <a:r>
              <a:rPr lang="en-US" baseline="-25000" dirty="0" err="1"/>
              <a:t>i</a:t>
            </a:r>
            <a:r>
              <a:rPr lang="pl-PL" dirty="0" smtClean="0"/>
              <a:t> </a:t>
            </a:r>
            <a:r>
              <a:rPr lang="en-US" dirty="0" smtClean="0"/>
              <a:t>, </a:t>
            </a:r>
            <a:r>
              <a:rPr lang="pl-PL" dirty="0" smtClean="0"/>
              <a:t>1 </a:t>
            </a:r>
            <a:r>
              <a:rPr lang="pl-PL" dirty="0"/>
              <a:t>&lt; i&lt; n, hyponym(NP</a:t>
            </a:r>
            <a:r>
              <a:rPr lang="pl-PL" baseline="-25000" dirty="0"/>
              <a:t>i</a:t>
            </a:r>
            <a:r>
              <a:rPr lang="pl-PL" dirty="0"/>
              <a:t>, NP</a:t>
            </a:r>
            <a:r>
              <a:rPr lang="pl-PL" baseline="-25000" dirty="0"/>
              <a:t>o</a:t>
            </a:r>
            <a:r>
              <a:rPr lang="pl-PL" dirty="0"/>
              <a:t>) </a:t>
            </a:r>
            <a:endParaRPr lang="en-US" dirty="0" smtClean="0"/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pl-PL" sz="2400" dirty="0"/>
              <a:t>NP {, NP} * {,} </a:t>
            </a:r>
            <a:r>
              <a:rPr lang="en-US" sz="2400" dirty="0" smtClean="0"/>
              <a:t>and</a:t>
            </a:r>
            <a:r>
              <a:rPr lang="pl-PL" sz="2400" dirty="0" smtClean="0"/>
              <a:t> </a:t>
            </a:r>
            <a:r>
              <a:rPr lang="pl-PL" sz="2400" dirty="0"/>
              <a:t>other NP </a:t>
            </a:r>
            <a:endParaRPr lang="en-US" sz="2400" dirty="0" smtClean="0"/>
          </a:p>
          <a:p>
            <a:pPr marL="914400" lvl="1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en-US" sz="1800" dirty="0"/>
              <a:t>... temples, </a:t>
            </a:r>
            <a:r>
              <a:rPr lang="en-US" sz="1800" dirty="0" smtClean="0"/>
              <a:t>treasuries, and </a:t>
            </a:r>
            <a:r>
              <a:rPr lang="en-US" sz="1800" dirty="0"/>
              <a:t>other important civic </a:t>
            </a:r>
            <a:r>
              <a:rPr lang="en-US" sz="1800" dirty="0" smtClean="0"/>
              <a:t>buildings </a:t>
            </a:r>
            <a:r>
              <a:rPr lang="en-US" sz="1800" dirty="0" smtClean="0">
                <a:sym typeface="Symbol" panose="05050102010706020507" pitchFamily="18" charset="2"/>
              </a:rPr>
              <a:t></a:t>
            </a:r>
            <a:r>
              <a:rPr lang="en-US" sz="1800" dirty="0" smtClean="0"/>
              <a:t> </a:t>
            </a:r>
            <a:r>
              <a:rPr lang="en-US" sz="1800" dirty="0"/>
              <a:t>hyponym("</a:t>
            </a:r>
            <a:r>
              <a:rPr lang="en-US" sz="1800" dirty="0" err="1"/>
              <a:t>tenlple</a:t>
            </a:r>
            <a:r>
              <a:rPr lang="en-US" sz="1800" dirty="0"/>
              <a:t>", "civic' building"), hyponym( "treasury ", "civic building") </a:t>
            </a:r>
            <a:endParaRPr lang="ru" sz="18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1108393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1299" y="168728"/>
            <a:ext cx="84356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1.</a:t>
            </a:r>
            <a:r>
              <a:rPr lang="ru-RU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4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. </a:t>
            </a:r>
            <a:r>
              <a:rPr lang="ru-RU" sz="300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Методы. </a:t>
            </a:r>
            <a:r>
              <a:rPr lang="en-US" sz="300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Bootstrapping</a:t>
            </a:r>
            <a:endParaRPr lang="ru" sz="3000" b="1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1300" y="12404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dirty="0">
                <a:ea typeface="Georgia"/>
                <a:sym typeface="Georgia"/>
              </a:rPr>
              <a:t>паттерн </a:t>
            </a:r>
            <a:r>
              <a:rPr lang="en-US" sz="2400" dirty="0" smtClean="0">
                <a:ea typeface="Georgia"/>
                <a:sym typeface="Georgia"/>
              </a:rPr>
              <a:t>“</a:t>
            </a:r>
            <a:r>
              <a:rPr lang="ru-RU" sz="2400" dirty="0" smtClean="0">
                <a:ea typeface="Georgia"/>
                <a:sym typeface="Georgia"/>
              </a:rPr>
              <a:t>компания </a:t>
            </a:r>
            <a:r>
              <a:rPr lang="en-US" sz="2400" dirty="0">
                <a:ea typeface="Georgia"/>
                <a:sym typeface="Georgia"/>
              </a:rPr>
              <a:t>X</a:t>
            </a:r>
            <a:r>
              <a:rPr lang="en-US" sz="2400" dirty="0" smtClean="0">
                <a:ea typeface="Georgia"/>
                <a:sym typeface="Georgia"/>
              </a:rPr>
              <a:t>+”</a:t>
            </a:r>
            <a:r>
              <a:rPr lang="ru-RU" sz="2400" dirty="0" smtClean="0">
                <a:ea typeface="Georgia"/>
                <a:sym typeface="Georgia"/>
              </a:rPr>
              <a:t> с заглавной буквы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отбираем топ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y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самых частотных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X+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-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&gt;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список организаций-компаний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endParaRPr lang="ru-RU" sz="2400" b="0" i="0" u="none" strike="noStrike" cap="none" dirty="0" smtClean="0">
              <a:solidFill>
                <a:schemeClr val="dk1"/>
              </a:solidFill>
              <a:ea typeface="Georgia"/>
              <a:sym typeface="Georgia"/>
            </a:endParaRP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далее ищем слова для нового паттерна: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Z {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ea typeface="Georgia"/>
                <a:sym typeface="Georgia"/>
              </a:rPr>
              <a:t>NPi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}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,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где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 </a:t>
            </a:r>
            <a:r>
              <a:rPr lang="en-US" sz="2400" dirty="0" err="1" smtClean="0">
                <a:ea typeface="Georgia"/>
                <a:sym typeface="Georgia"/>
              </a:rPr>
              <a:t>NPi</a:t>
            </a:r>
            <a:r>
              <a:rPr lang="en-US" sz="2400" dirty="0" smtClean="0">
                <a:ea typeface="Georgia"/>
                <a:sym typeface="Georgia"/>
              </a:rPr>
              <a:t> – </a:t>
            </a:r>
            <a:r>
              <a:rPr lang="ru-RU" sz="2400" dirty="0" smtClean="0">
                <a:ea typeface="Georgia"/>
                <a:sym typeface="Georgia"/>
              </a:rPr>
              <a:t>слово из полученного на предыдущем шаге списка</a:t>
            </a:r>
          </a:p>
          <a:p>
            <a:pPr marL="457200" lvl="0" indent="-368300">
              <a:lnSpc>
                <a:spcPct val="150000"/>
              </a:lnSpc>
              <a:buSzPct val="100000"/>
              <a:buFont typeface="Arial"/>
              <a:buChar char="●"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отбираем топ </a:t>
            </a:r>
            <a:r>
              <a:rPr lang="ru-RU" sz="2400" b="0" i="0" u="none" strike="noStrike" cap="none" smtClean="0">
                <a:solidFill>
                  <a:schemeClr val="dk1"/>
                </a:solidFill>
                <a:ea typeface="Georgia"/>
                <a:sym typeface="Georgia"/>
              </a:rPr>
              <a:t>самых частотных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слов-контекстов</a:t>
            </a:r>
            <a:endParaRPr lang="ru" sz="24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4687439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/>
              <a:t>2. История</a:t>
            </a:r>
            <a:endParaRPr lang="en-US" sz="36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53347" y="1246239"/>
          <a:ext cx="8569325" cy="3506153"/>
        </p:xfrm>
        <a:graphic>
          <a:graphicData uri="http://schemas.openxmlformats.org/drawingml/2006/table">
            <a:tbl>
              <a:tblPr/>
              <a:tblGrid>
                <a:gridCol w="1021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Год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Источники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Предметная область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1987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военные сводки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военно-морские операции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военные сводки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военно-морские операции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MUC-3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Террористическая активность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MUC-4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Террористическая активность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1993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совместные предприятия, производство 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MUC-6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смена лидеров на рынке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MUC-7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1997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новости</a:t>
                      </a:r>
                      <a:endParaRPr kumimoji="0" lang="ru-R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明朝" pitchFamily="49" charset="-128"/>
                          <a:cs typeface="Times New Roman" panose="02020603050405020304" pitchFamily="18" charset="0"/>
                        </a:rPr>
                        <a:t>крушения самолетов, запуски ракет</a:t>
                      </a:r>
                      <a:endParaRPr kumimoji="0" lang="ru-R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明朝" pitchFamily="49" charset="-128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54140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9656"/>
            <a:ext cx="8149959" cy="3264571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Named Entity recognition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-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выделение именованных сущностей</a:t>
            </a:r>
            <a:endParaRPr lang="en-US" altLang="en-US" sz="2100" dirty="0">
              <a:solidFill>
                <a:schemeClr val="hlin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Coreference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resolution -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 разрешение </a:t>
            </a:r>
            <a:r>
              <a:rPr lang="ru-RU" altLang="en-US" sz="2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кореференции</a:t>
            </a:r>
            <a:endParaRPr lang="ru-RU" altLang="en-US" sz="2100" dirty="0">
              <a:solidFill>
                <a:schemeClr val="hlin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Template </a:t>
            </a:r>
            <a:r>
              <a:rPr lang="fr-FR" altLang="en-US" sz="21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Element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construction </a:t>
            </a: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добавление атрибутов к сущностям, найденным на этапе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NE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, с использованием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CR </a:t>
            </a:r>
            <a:endParaRPr lang="ru-RU" altLang="en-US"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Template Relation construction</a:t>
            </a: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выявление связей между отдельными сущностями</a:t>
            </a:r>
            <a:endParaRPr lang="en-US" altLang="en-US" sz="2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1" hangingPunct="1">
              <a:spcBef>
                <a:spcPts val="600"/>
              </a:spcBef>
              <a:buClrTx/>
              <a:buSzPct val="90000"/>
              <a:buFont typeface="Wingdings" panose="05000000000000000000" pitchFamily="2" charset="2"/>
              <a:buChar char="ü"/>
              <a:defRPr/>
            </a:pPr>
            <a:r>
              <a:rPr lang="ru-RU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en-US" sz="2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Scenario Template production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построение полного описания события (факта) путем объединения результатов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TE </a:t>
            </a:r>
            <a:r>
              <a:rPr lang="ru-RU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US" alt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TR </a:t>
            </a:r>
            <a:endParaRPr lang="en-US" altLang="ja-JP" sz="3600" dirty="0">
              <a:latin typeface="Calibri Light" panose="020F0302020204030204" pitchFamily="34" charset="0"/>
              <a:ea typeface="MS PGothic" panose="020B0600070205080204" pitchFamily="34" charset="-128"/>
              <a:cs typeface="Calibri Light" panose="020F0302020204030204" pitchFamily="34" charset="0"/>
            </a:endParaRPr>
          </a:p>
        </p:txBody>
      </p:sp>
      <p:sp>
        <p:nvSpPr>
          <p:cNvPr id="6147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ru-RU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Дорожки </a:t>
            </a:r>
            <a:r>
              <a:rPr lang="en-US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MUC</a:t>
            </a:r>
            <a:endParaRPr lang="ru-RU" altLang="en-US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4D60306-C691-4C14-AC63-4B78D016B369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33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3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195" y="148828"/>
            <a:ext cx="8525779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ru-RU" sz="3600" b="0" dirty="0">
                <a:latin typeface="Calibri" panose="020F0502020204030204" pitchFamily="34" charset="0"/>
                <a:cs typeface="Calibri" panose="020F0502020204030204" pitchFamily="34" charset="0"/>
              </a:rPr>
              <a:t>История. </a:t>
            </a:r>
            <a:r>
              <a:rPr lang="en-US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Дальнейшее</a:t>
            </a: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развитие</a:t>
            </a:r>
            <a:endParaRPr lang="en-US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73769" y="1006078"/>
            <a:ext cx="7284331" cy="35885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ACE (Automatic Content Extraction) 1999 – 2008 </a:t>
            </a: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сравнению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с MUC:</a:t>
            </a: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более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детальная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таксономия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сущностей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для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всех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систем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обязательна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интерпретация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метонимических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связей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требуется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семантический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анализ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обрабатываемого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текста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Text Analysis Conference (TAC) –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настоящее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время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BSNLP - </a:t>
            </a:r>
            <a:r>
              <a:rPr lang="en-US" u="sng" dirty="0">
                <a:hlinkClick r:id="rId3"/>
              </a:rPr>
              <a:t>The First Cross-Lingual Challenge on Recognition, Normalization, and Matching of Named Entities in Slavic Languages</a:t>
            </a:r>
            <a:r>
              <a:rPr lang="en-US" u="sng" dirty="0"/>
              <a:t> 2017</a:t>
            </a:r>
            <a:endParaRPr lang="en-US" dirty="0"/>
          </a:p>
          <a:p>
            <a:pPr marL="342900" indent="-342900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373769" y="4786313"/>
            <a:ext cx="2133599" cy="357187"/>
          </a:xfrm>
        </p:spPr>
        <p:txBody>
          <a:bodyPr/>
          <a:lstStyle/>
          <a:p>
            <a:fld id="{18B0BA7C-3A31-4A7F-B470-319A5F589EBE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34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8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60" y="507258"/>
            <a:ext cx="5946936" cy="43880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F068F04-5BF1-42A9-9831-FDFAAFADB419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88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/>
              <a:t>2. </a:t>
            </a:r>
            <a:r>
              <a:rPr lang="ru-RU" dirty="0"/>
              <a:t>История. </a:t>
            </a:r>
            <a:r>
              <a:rPr lang="en-US" dirty="0" err="1"/>
              <a:t>Дальнейшее</a:t>
            </a:r>
            <a:r>
              <a:rPr lang="en-US" dirty="0"/>
              <a:t> </a:t>
            </a:r>
            <a:r>
              <a:rPr lang="en-US" dirty="0" err="1"/>
              <a:t>развитие</a:t>
            </a:r>
            <a:endParaRPr 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ACE (Automatic Content Extraction)</a:t>
            </a:r>
            <a:endParaRPr lang="ru-RU" dirty="0"/>
          </a:p>
          <a:p>
            <a:pPr indent="-257175">
              <a:lnSpc>
                <a:spcPct val="90000"/>
              </a:lnSpc>
              <a:spcBef>
                <a:spcPts val="0"/>
              </a:spcBef>
            </a:pPr>
            <a:r>
              <a:rPr lang="fr-FR" dirty="0"/>
              <a:t>ACE-2 Version 1.0 (Mitchell et al., 2003</a:t>
            </a:r>
            <a:r>
              <a:rPr lang="ru-RU" dirty="0"/>
              <a:t>)</a:t>
            </a:r>
          </a:p>
          <a:p>
            <a:r>
              <a:rPr lang="en-US" dirty="0"/>
              <a:t>• Entity class</a:t>
            </a:r>
          </a:p>
          <a:p>
            <a:r>
              <a:rPr lang="en-US" dirty="0"/>
              <a:t>• Entity types</a:t>
            </a:r>
          </a:p>
          <a:p>
            <a:r>
              <a:rPr lang="en-US" dirty="0"/>
              <a:t>• NER categories (labels) and sub-categories</a:t>
            </a:r>
          </a:p>
          <a:p>
            <a:r>
              <a:rPr lang="en-US" dirty="0"/>
              <a:t>• Marked extents</a:t>
            </a:r>
          </a:p>
          <a:p>
            <a:r>
              <a:rPr lang="en-US" dirty="0"/>
              <a:t>• Nested entities</a:t>
            </a:r>
          </a:p>
          <a:p>
            <a:r>
              <a:rPr lang="en-US" dirty="0"/>
              <a:t>• Metonymy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2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/>
              <a:t>2. </a:t>
            </a:r>
            <a:r>
              <a:rPr lang="ru-RU" dirty="0"/>
              <a:t>История. </a:t>
            </a:r>
            <a:r>
              <a:rPr lang="en-US" dirty="0" err="1"/>
              <a:t>Дальнейшее</a:t>
            </a:r>
            <a:r>
              <a:rPr lang="en-US" dirty="0"/>
              <a:t> </a:t>
            </a:r>
            <a:r>
              <a:rPr lang="en-US" dirty="0" err="1"/>
              <a:t>развитие</a:t>
            </a:r>
            <a:endParaRPr 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/>
              <a:t>ACE2</a:t>
            </a:r>
          </a:p>
          <a:p>
            <a:r>
              <a:rPr lang="en-US" dirty="0"/>
              <a:t>Person: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He is [a real turkey] 1 [The political cat of the year]. She’s known as [the brain of the family] </a:t>
            </a:r>
          </a:p>
          <a:p>
            <a:r>
              <a:rPr lang="en-US" dirty="0" err="1"/>
              <a:t>PER.Individual</a:t>
            </a:r>
            <a:r>
              <a:rPr lang="en-US" dirty="0"/>
              <a:t> If the Person entity refers to a single person, tag it as </a:t>
            </a:r>
            <a:r>
              <a:rPr lang="en-US" dirty="0" err="1"/>
              <a:t>PER.Individual</a:t>
            </a:r>
            <a:r>
              <a:rPr lang="en-U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[Bill Clinton] [Edmund Pope] [The President of the U.S.] The police found [[his] body]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37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8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История.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Дальнейшее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развитие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 err="1"/>
              <a:t>PER.Group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[Analysts] [IBM s lawyers] </a:t>
            </a:r>
          </a:p>
          <a:p>
            <a:pPr lvl="1"/>
            <a:r>
              <a:rPr lang="en-US" dirty="0"/>
              <a:t>[The family] [The house painters] [The linguists under the table] [The Kennedys] [The Arabs] [The Christians] [the Hmong individuals] [the ethnic Albanians] </a:t>
            </a:r>
          </a:p>
          <a:p>
            <a:r>
              <a:rPr lang="en-US" dirty="0" err="1"/>
              <a:t>PER.Indeterminate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[You] want to go to the party. If [you] believe in god, [you] must..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38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86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История.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Дальнейшее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развитие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108004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r>
              <a:rPr lang="en-US" dirty="0"/>
              <a:t>Titles, Honorifics, and Positions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Fictional characters, names of animals, and names of fictional animals</a:t>
            </a:r>
          </a:p>
          <a:p>
            <a:pPr lvl="1"/>
            <a:r>
              <a:rPr lang="en-US" dirty="0"/>
              <a:t>[Batman] has become a popular icon [Adam West] s costume from Batman the TV series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https://www.ldc.upenn.edu/sites/www.ldc.upenn.edu/files/english-entities-guidelines-v6.6.pdf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39</a:t>
            </a:fld>
            <a:endParaRPr lang="en-US" sz="900">
              <a:solidFill>
                <a:schemeClr val="dk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55" y="1565906"/>
            <a:ext cx="4191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Введение. Извлечение информации из текста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3672" y="974163"/>
            <a:ext cx="8801838" cy="2907612"/>
          </a:xfrm>
        </p:spPr>
        <p:txBody>
          <a:bodyPr/>
          <a:lstStyle/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информации из текста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 extraction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распознавание именованных сущностей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Named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enitites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extraction/recognition, NER/NERC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отношений: часть-целое, персона-статус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должность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фамилия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место работы…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Relationship Extraction &amp; Classification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фактов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событий: продажа, арест, стихийные бедствия … - факт + участники факта + локализация + время (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Event </a:t>
            </a:r>
            <a:r>
              <a:rPr lang="fr-FR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&amp; Classification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чужой речи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Временной анализ событий (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Temporal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Заполнение шаблонов о событии/факте</a:t>
            </a:r>
          </a:p>
          <a:p>
            <a:pPr lvl="1">
              <a:spcBef>
                <a:spcPts val="300"/>
              </a:spcBef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5572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022" y="19465"/>
            <a:ext cx="8229600" cy="857250"/>
          </a:xfrm>
        </p:spPr>
        <p:txBody>
          <a:bodyPr/>
          <a:lstStyle/>
          <a:p>
            <a:r>
              <a:rPr lang="ru-RU" dirty="0" smtClean="0"/>
              <a:t>Разметка данных – </a:t>
            </a:r>
            <a:r>
              <a:rPr lang="en-US" dirty="0" smtClean="0"/>
              <a:t>BIO - BILOU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51" y="696596"/>
            <a:ext cx="8465949" cy="14416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8" y="2232891"/>
            <a:ext cx="8465952" cy="12475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1" y="3494394"/>
            <a:ext cx="8465949" cy="1298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835" y="1309657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1309657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416" y="1309657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1167" y="1309657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1489" y="1309657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8932" y="1309656"/>
            <a:ext cx="56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756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022" y="19465"/>
            <a:ext cx="8229600" cy="857250"/>
          </a:xfrm>
        </p:spPr>
        <p:txBody>
          <a:bodyPr/>
          <a:lstStyle/>
          <a:p>
            <a:r>
              <a:rPr lang="ru-RU" dirty="0" smtClean="0"/>
              <a:t>Разметка данных – </a:t>
            </a:r>
            <a:r>
              <a:rPr lang="en-US" dirty="0" smtClean="0"/>
              <a:t>BIO - BILOU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- 'beginning'</a:t>
            </a:r>
          </a:p>
          <a:p>
            <a:r>
              <a:rPr lang="en-US" dirty="0"/>
              <a:t>I - 'inside'</a:t>
            </a:r>
          </a:p>
          <a:p>
            <a:r>
              <a:rPr lang="en-US" dirty="0"/>
              <a:t>L - 'last'</a:t>
            </a:r>
          </a:p>
          <a:p>
            <a:r>
              <a:rPr lang="en-US" dirty="0"/>
              <a:t>O - 'outside'</a:t>
            </a:r>
          </a:p>
          <a:p>
            <a:r>
              <a:rPr lang="en-US" dirty="0"/>
              <a:t>U - 'unit'</a:t>
            </a:r>
          </a:p>
        </p:txBody>
      </p:sp>
    </p:spTree>
    <p:extLst>
      <p:ext uri="{BB962C8B-B14F-4D97-AF65-F5344CB8AC3E}">
        <p14:creationId xmlns:p14="http://schemas.microsoft.com/office/powerpoint/2010/main" val="33330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3. </a:t>
            </a:r>
            <a:r>
              <a:rPr lang="ru-RU" sz="3200" dirty="0" err="1"/>
              <a:t>Томита-парсер</a:t>
            </a:r>
            <a:r>
              <a:rPr lang="en-US" sz="3200" dirty="0"/>
              <a:t>: </a:t>
            </a:r>
            <a:r>
              <a:rPr lang="ru-RU" sz="3200" dirty="0"/>
              <a:t>Аналоги 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b-NO" sz="1575" dirty="0"/>
              <a:t>JAPE </a:t>
            </a:r>
            <a:r>
              <a:rPr lang="ru-RU" sz="1575" dirty="0"/>
              <a:t>(</a:t>
            </a:r>
            <a:r>
              <a:rPr lang="it-IT" sz="1575" dirty="0"/>
              <a:t>Java Annotation Patterns Engine</a:t>
            </a:r>
            <a:r>
              <a:rPr lang="ru-RU" sz="1575" dirty="0"/>
              <a:t>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Конечный автомат над множеством </a:t>
            </a:r>
            <a:r>
              <a:rPr lang="ru-RU" sz="1575" dirty="0" err="1"/>
              <a:t>регулярок</a:t>
            </a:r>
            <a:endParaRPr lang="en-US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Часть </a:t>
            </a:r>
            <a:r>
              <a:rPr lang="en-US" sz="1575" dirty="0"/>
              <a:t>GATE – </a:t>
            </a:r>
            <a:r>
              <a:rPr lang="ru-RU" sz="1575" dirty="0" err="1"/>
              <a:t>фреймворка</a:t>
            </a:r>
            <a:r>
              <a:rPr lang="ru-RU" sz="1575" dirty="0"/>
              <a:t> для лингвистических задач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it-IT" sz="1575" dirty="0">
                <a:hlinkClick r:id="rId2"/>
              </a:rPr>
              <a:t>http://gate.ac.uk/</a:t>
            </a:r>
            <a:r>
              <a:rPr lang="it-IT" sz="1575" dirty="0"/>
              <a:t> </a:t>
            </a:r>
            <a:endParaRPr lang="ru-RU" sz="1575" dirty="0"/>
          </a:p>
          <a:p>
            <a:r>
              <a:rPr lang="nb-NO" sz="1575" dirty="0"/>
              <a:t>AG</a:t>
            </a:r>
            <a:r>
              <a:rPr lang="en-US" sz="1575" dirty="0"/>
              <a:t>F</a:t>
            </a:r>
            <a:r>
              <a:rPr lang="nb-NO" sz="1575" dirty="0"/>
              <a:t>L</a:t>
            </a:r>
            <a:r>
              <a:rPr lang="ru-RU" sz="1575" dirty="0"/>
              <a:t> (</a:t>
            </a:r>
            <a:r>
              <a:rPr lang="en-US" sz="1575" dirty="0"/>
              <a:t>A</a:t>
            </a:r>
            <a:r>
              <a:rPr lang="it-IT" sz="1575" dirty="0"/>
              <a:t>ffix Grammars Over a Finite Lattice)</a:t>
            </a:r>
            <a:endParaRPr lang="ru-RU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Контекстно-свободные грамматики ограничены набором предопределенных значений категорий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it-IT" sz="1575" dirty="0">
                <a:hlinkClick r:id="rId3"/>
              </a:rPr>
              <a:t>http://www.agfl.cs.ru.nl/</a:t>
            </a:r>
            <a:endParaRPr lang="ru-RU" sz="1575" dirty="0"/>
          </a:p>
          <a:p>
            <a:r>
              <a:rPr lang="nb-NO" sz="1575" dirty="0"/>
              <a:t>LSPL (</a:t>
            </a:r>
            <a:r>
              <a:rPr lang="it-IT" sz="1575" dirty="0"/>
              <a:t>LexicoSyntactic Pattern Language)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язык, на котором можно записывать лексико-синтаксические шаблоны</a:t>
            </a:r>
            <a:endParaRPr lang="en-US" sz="1575" dirty="0"/>
          </a:p>
          <a:p>
            <a:pPr marL="634604" lvl="1" indent="-257175">
              <a:buFont typeface="Arial" pitchFamily="34" charset="0"/>
              <a:buChar char="•"/>
            </a:pPr>
            <a:r>
              <a:rPr lang="nb-NO" sz="1575" u="sng" dirty="0">
                <a:hlinkClick r:id="rId4" tooltip="Внешняя ссылка (откроется в новом окне)"/>
              </a:rPr>
              <a:t>http://www.lspl.ru/index.php</a:t>
            </a:r>
            <a:endParaRPr lang="nb-NO" sz="1575" u="sng" dirty="0"/>
          </a:p>
          <a:p>
            <a:r>
              <a:rPr lang="nb-NO" sz="1575" dirty="0"/>
              <a:t>AIRE</a:t>
            </a:r>
            <a:r>
              <a:rPr lang="ru-RU" sz="1575" dirty="0"/>
              <a:t> (</a:t>
            </a:r>
            <a:r>
              <a:rPr lang="fr-FR" sz="1575" dirty="0"/>
              <a:t>Artificial Intelligence Information Retrieval Engine</a:t>
            </a:r>
            <a:r>
              <a:rPr lang="ru-RU" sz="1575" u="sng" dirty="0"/>
              <a:t>)</a:t>
            </a:r>
          </a:p>
          <a:p>
            <a:pPr marL="634604" lvl="1" indent="-257175">
              <a:buFont typeface="Arial" pitchFamily="34" charset="0"/>
              <a:buChar char="•"/>
            </a:pPr>
            <a:r>
              <a:rPr lang="ru-RU" sz="1575" dirty="0"/>
              <a:t>универсальный базовый компонент систем информационного поиска и автоматического перевода</a:t>
            </a:r>
            <a:endParaRPr lang="ru-RU" sz="1575" u="sng" dirty="0">
              <a:hlinkClick r:id="rId5"/>
            </a:endParaRPr>
          </a:p>
          <a:p>
            <a:pPr marL="634604" lvl="1" indent="-257175">
              <a:buFont typeface="Arial" pitchFamily="34" charset="0"/>
              <a:buChar char="•"/>
            </a:pPr>
            <a:r>
              <a:rPr lang="nb-NO" sz="1575" u="sng" dirty="0">
                <a:hlinkClick r:id="rId5"/>
              </a:rPr>
              <a:t>http://clck.ru/4JKhe</a:t>
            </a:r>
            <a:r>
              <a:rPr lang="ru-RU" sz="1575" u="sng" dirty="0"/>
              <a:t> </a:t>
            </a:r>
            <a:endParaRPr lang="nb-NO" sz="1575" u="sng" dirty="0"/>
          </a:p>
          <a:p>
            <a:pPr lvl="1"/>
            <a:endParaRPr lang="ru-RU" sz="1575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70425"/>
            <a:ext cx="2133600" cy="274638"/>
          </a:xfrm>
        </p:spPr>
        <p:txBody>
          <a:bodyPr/>
          <a:lstStyle/>
          <a:p>
            <a:pPr>
              <a:defRPr/>
            </a:pPr>
            <a:fld id="{78BEEB26-2879-4DF3-B5C6-001DE47A00A1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1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ru-RU" b="0" dirty="0">
                <a:ea typeface="Arial"/>
                <a:sym typeface="Arial"/>
              </a:rPr>
              <a:t>3. Правила. Ошибки</a:t>
            </a:r>
            <a:endParaRPr lang="en-US" b="0" dirty="0">
              <a:ea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Объекты «накладываются» друг на друга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1.1.            Строки полностью совпадают(например, на </a:t>
            </a:r>
            <a:r>
              <a:rPr lang="ru-RU" sz="2000" dirty="0" err="1"/>
              <a:t>New</a:t>
            </a:r>
            <a:r>
              <a:rPr lang="ru-RU" sz="2000" dirty="0"/>
              <a:t> </a:t>
            </a:r>
            <a:r>
              <a:rPr lang="ru-RU" sz="2000" dirty="0" err="1"/>
              <a:t>York</a:t>
            </a:r>
            <a:r>
              <a:rPr lang="ru-RU" sz="2000" dirty="0"/>
              <a:t> подсвечивается и штат, и город)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1.2.            Один объект вкладывается в </a:t>
            </a:r>
            <a:r>
              <a:rPr lang="ru-RU" sz="2000" dirty="0" err="1"/>
              <a:t>другой,обычно</a:t>
            </a:r>
            <a:r>
              <a:rPr lang="ru-RU" sz="2000" dirty="0"/>
              <a:t> GEO в ORG (например, </a:t>
            </a:r>
            <a:r>
              <a:rPr lang="ru-RU" sz="2000" dirty="0" err="1"/>
              <a:t>University</a:t>
            </a:r>
            <a:r>
              <a:rPr lang="ru-RU" sz="2000" dirty="0"/>
              <a:t> </a:t>
            </a:r>
            <a:r>
              <a:rPr lang="ru-RU" sz="2000" dirty="0" err="1"/>
              <a:t>of</a:t>
            </a:r>
            <a:r>
              <a:rPr lang="ru-RU" sz="2000" dirty="0"/>
              <a:t> </a:t>
            </a:r>
            <a:r>
              <a:rPr lang="ru-RU" sz="2000" dirty="0" err="1"/>
              <a:t>California</a:t>
            </a:r>
            <a:r>
              <a:rPr lang="ru-RU" sz="2000" dirty="0"/>
              <a:t>)</a:t>
            </a:r>
            <a:endParaRPr lang="en-US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Выделяются “лишние» объекты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2.1.            «Левые» объекты в онтологии(например </a:t>
            </a:r>
            <a:r>
              <a:rPr lang="ru-RU" sz="2000" dirty="0" err="1"/>
              <a:t>City</a:t>
            </a:r>
            <a:r>
              <a:rPr lang="ru-RU" sz="2000" dirty="0"/>
              <a:t> и </a:t>
            </a:r>
            <a:r>
              <a:rPr lang="ru-RU" sz="2000" dirty="0" err="1"/>
              <a:t>State</a:t>
            </a:r>
            <a:r>
              <a:rPr lang="ru-RU" sz="2000" dirty="0"/>
              <a:t> типа ORG)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2.2.            Срабатывают какие-то синонимы (?)(например, на </a:t>
            </a:r>
            <a:r>
              <a:rPr lang="ru-RU" sz="2000" dirty="0" err="1"/>
              <a:t>Web</a:t>
            </a:r>
            <a:r>
              <a:rPr lang="ru-RU" sz="2000" dirty="0"/>
              <a:t> подсвечивается объект PER.2458620 </a:t>
            </a:r>
            <a:r>
              <a:rPr lang="ru-RU" sz="2000" dirty="0" err="1"/>
              <a:t>Howard</a:t>
            </a:r>
            <a:r>
              <a:rPr lang="ru-RU" sz="2000" dirty="0"/>
              <a:t> </a:t>
            </a:r>
            <a:r>
              <a:rPr lang="ru-RU" sz="2000" dirty="0" err="1"/>
              <a:t>Webb</a:t>
            </a:r>
            <a:r>
              <a:rPr lang="ru-RU" sz="2000" dirty="0"/>
              <a:t>)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ru-RU" sz="2000" dirty="0"/>
              <a:t>2.3.            Срабатывают синонимы, </a:t>
            </a:r>
            <a:r>
              <a:rPr lang="ru-RU" sz="2000" dirty="0" err="1"/>
              <a:t>порожденныеавтоматически</a:t>
            </a:r>
            <a:r>
              <a:rPr lang="ru-RU" sz="2000" dirty="0"/>
              <a:t> (?) (например, на слово </a:t>
            </a:r>
            <a:r>
              <a:rPr lang="ru-RU" sz="2000" dirty="0" err="1"/>
              <a:t>South</a:t>
            </a:r>
            <a:r>
              <a:rPr lang="ru-RU" sz="2000" dirty="0"/>
              <a:t> подсвечивается объект </a:t>
            </a:r>
            <a:r>
              <a:rPr lang="ru-RU" sz="2000" dirty="0" err="1"/>
              <a:t>South</a:t>
            </a:r>
            <a:r>
              <a:rPr lang="ru-RU" sz="2000" dirty="0"/>
              <a:t> </a:t>
            </a:r>
            <a:r>
              <a:rPr lang="ru-RU" sz="2000" dirty="0" err="1"/>
              <a:t>Bank</a:t>
            </a:r>
            <a:r>
              <a:rPr lang="ru-RU" sz="2000" dirty="0"/>
              <a:t>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43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-US" dirty="0" err="1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Пример</a:t>
            </a:r>
            <a:r>
              <a:rPr lang="en-US" dirty="0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en-US" dirty="0" err="1"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минимизации</a:t>
            </a:r>
            <a:endParaRPr lang="en-US" dirty="0"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44</a:t>
            </a:fld>
            <a:endParaRPr lang="en-US" sz="900">
              <a:solidFill>
                <a:schemeClr val="dk1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123429" y="1902618"/>
            <a:ext cx="1701746" cy="4476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Организация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(95)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457200" y="3377803"/>
            <a:ext cx="8283844" cy="3429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Президент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Росторгбанка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Владимир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Семенович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Tahoma"/>
                <a:cs typeface="Calibri Light" panose="020F0302020204030204" pitchFamily="34" charset="0"/>
                <a:sym typeface="Tahoma"/>
              </a:rPr>
              <a:t>Нистратов</a:t>
            </a:r>
            <a:endParaRPr lang="en-US" sz="2400" dirty="0">
              <a:solidFill>
                <a:schemeClr val="dk1"/>
              </a:solidFill>
              <a:latin typeface="Calibri Light" panose="020F0302020204030204" pitchFamily="34" charset="0"/>
              <a:ea typeface="Tahoma"/>
              <a:cs typeface="Calibri Light" panose="020F0302020204030204" pitchFamily="34" charset="0"/>
              <a:sym typeface="Tahoma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2192042" y="2973586"/>
            <a:ext cx="4386989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(70)</a:t>
            </a:r>
          </a:p>
        </p:txBody>
      </p:sp>
      <p:sp>
        <p:nvSpPr>
          <p:cNvPr id="383" name="Shape 383"/>
          <p:cNvSpPr/>
          <p:nvPr/>
        </p:nvSpPr>
        <p:spPr>
          <a:xfrm>
            <a:off x="2192042" y="2424823"/>
            <a:ext cx="2590799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(60)</a:t>
            </a:r>
          </a:p>
        </p:txBody>
      </p:sp>
      <p:sp>
        <p:nvSpPr>
          <p:cNvPr id="384" name="Shape 384"/>
          <p:cNvSpPr/>
          <p:nvPr/>
        </p:nvSpPr>
        <p:spPr>
          <a:xfrm>
            <a:off x="3894756" y="1313365"/>
            <a:ext cx="2333625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(85)</a:t>
            </a:r>
          </a:p>
        </p:txBody>
      </p:sp>
      <p:sp>
        <p:nvSpPr>
          <p:cNvPr id="385" name="Shape 385"/>
          <p:cNvSpPr/>
          <p:nvPr/>
        </p:nvSpPr>
        <p:spPr>
          <a:xfrm>
            <a:off x="3949002" y="1897962"/>
            <a:ext cx="3885391" cy="447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Персона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(100)</a:t>
            </a:r>
          </a:p>
        </p:txBody>
      </p:sp>
      <p:sp>
        <p:nvSpPr>
          <p:cNvPr id="386" name="Shape 386"/>
          <p:cNvSpPr/>
          <p:nvPr/>
        </p:nvSpPr>
        <p:spPr>
          <a:xfrm>
            <a:off x="232475" y="3017044"/>
            <a:ext cx="1890954" cy="36076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285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8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Должность</a:t>
            </a:r>
            <a:r>
              <a:rPr lang="en-US" sz="18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(95)</a:t>
            </a:r>
          </a:p>
        </p:txBody>
      </p:sp>
    </p:spTree>
    <p:extLst>
      <p:ext uri="{BB962C8B-B14F-4D97-AF65-F5344CB8AC3E}">
        <p14:creationId xmlns:p14="http://schemas.microsoft.com/office/powerpoint/2010/main" val="10996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ru" sz="3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Пространство признаков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Пространство признаков: vector(bool,w_len,low_case_ver) 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president of Apple eats an apple.”;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23" y="3107975"/>
            <a:ext cx="8967950" cy="9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dirty="0"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4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.1.Признаки на уровне слов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На уровне слов рассматривают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слово прописное/строчное, знаки препинания, морфология, части речи, числовое значение;</a:t>
            </a:r>
          </a:p>
          <a:p>
            <a:pPr marL="457200" marR="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200" b="0" i="0" u="sng" strike="noStrike" cap="none" dirty="0">
                <a:solidFill>
                  <a:schemeClr val="dk1"/>
                </a:solidFill>
                <a:ea typeface="Georgia"/>
                <a:sym typeface="Georgia"/>
              </a:rPr>
              <a:t>Функции над словами</a:t>
            </a:r>
            <a:r>
              <a:rPr lang="ru" sz="22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: шаблонизация, сокращение до </a:t>
            </a:r>
            <a:r>
              <a:rPr lang="ru" sz="2200" b="0" i="0" u="none" strike="noStrike" cap="none" dirty="0" smtClean="0">
                <a:solidFill>
                  <a:schemeClr val="dk1"/>
                </a:solidFill>
                <a:ea typeface="Georgia"/>
                <a:sym typeface="Georgia"/>
              </a:rPr>
              <a:t>корня</a:t>
            </a:r>
            <a:endParaRPr lang="ru" sz="2200" b="0" i="0" u="none" strike="noStrike" cap="none" dirty="0">
              <a:solidFill>
                <a:schemeClr val="dk1"/>
              </a:solidFill>
              <a:ea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Поиск слов, типичных для названия организации: “inc.” , “Bank" , "General”;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ea typeface="Georgia"/>
                <a:sym typeface="Georgia"/>
              </a:rPr>
              <a:t>Приемы, для “fuzzy-matched” слов: например, Frederick и Frederik можно считать одним словом, т.к. edit-distance между ними - 1 буква;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09975" y="335450"/>
            <a:ext cx="7788898" cy="82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4.</a:t>
            </a:r>
            <a:r>
              <a:rPr lang="ru" sz="36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</a:t>
            </a:r>
            <a:r>
              <a:rPr lang="en-US" sz="3600" dirty="0">
                <a:solidFill>
                  <a:schemeClr val="dk1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L</a:t>
            </a:r>
            <a:r>
              <a:rPr lang="ru" sz="36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ist lokup features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000" dirty="0">
                <a:latin typeface="+mj-lt"/>
                <a:ea typeface="Georgia"/>
                <a:cs typeface="Georgia"/>
                <a:sym typeface="Georgia"/>
              </a:rPr>
              <a:t>4. </a:t>
            </a:r>
            <a:r>
              <a:rPr lang="ru" sz="30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Признаки корпуса и документов: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П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ризнаки документа относятся к структуре документа и его содержанию: multiple casing, coreference;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Признаки корпуса также основаны на мета-информации о нем и статистике;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Признаки корпуса и документов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0" y="1301425"/>
            <a:ext cx="9030600" cy="3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04" y="116913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/>
              <a:t>Введение. История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2377" y="974163"/>
            <a:ext cx="8689749" cy="2907612"/>
          </a:xfrm>
        </p:spPr>
        <p:txBody>
          <a:bodyPr/>
          <a:lstStyle/>
          <a:p>
            <a:pPr lvl="1">
              <a:spcBef>
                <a:spcPts val="300"/>
              </a:spcBef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Первое соревнование по извлечению информации из текста: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конференция по пониманию коротких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сообщений: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Message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understanding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conference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MUC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1987-1997</a:t>
            </a:r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ja-JP" dirty="0"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ru-RU" altLang="ja-JP" dirty="0">
                <a:latin typeface="Calibri Light" panose="020F0302020204030204" pitchFamily="34" charset="0"/>
                <a:cs typeface="Calibri Light" panose="020F0302020204030204" pitchFamily="34" charset="0"/>
              </a:rPr>
              <a:t>выработка общих подходов к методологии и способам оценки систем извлечения информации из текста.</a:t>
            </a:r>
            <a:endParaRPr lang="en-US" altLang="ja-JP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altLang="ja-JP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5517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9AF28-7AD2-4546-806F-FE7C3C2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Адаптация к домену: </a:t>
            </a:r>
            <a:r>
              <a:rPr lang="ru-RU" sz="3200" dirty="0" err="1"/>
              <a:t>газетеры</a:t>
            </a:r>
            <a:r>
              <a:rPr lang="ru-RU" sz="3200" dirty="0"/>
              <a:t> </a:t>
            </a:r>
            <a:r>
              <a:rPr lang="en-US" sz="3200" dirty="0"/>
              <a:t>vs.</a:t>
            </a:r>
            <a:r>
              <a:rPr lang="ru-RU" sz="3200" dirty="0"/>
              <a:t> разметка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B4011E-88C4-4EB4-86CA-EDBCEB5C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11" y="1062000"/>
            <a:ext cx="6429677" cy="35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Оценивание NERC систем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l="-2994" t="-66838" r="-1716" b="-47524"/>
          <a:stretch/>
        </p:blipFill>
        <p:spPr>
          <a:xfrm>
            <a:off x="-90698" y="1090912"/>
            <a:ext cx="8777498" cy="29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74" y="97450"/>
            <a:ext cx="7289324" cy="44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492825" y="4514150"/>
            <a:ext cx="8609699" cy="503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ru" sz="1400" b="1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ype of errors are inspired by an informal publication by Christopher </a:t>
            </a:r>
            <a:r>
              <a:rPr lang="ru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Manning:http://nlpers.blogspot.com/2006/08/doing-named-entity-recognition-dont.htm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5.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MUC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оценки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TYPE засчитывается корректным, если тип сущности был определен правильно, независимо от границ;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TEXT засчитывается, если границы сущности определены верно независимо от типа;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dirty="0">
                <a:latin typeface="+mj-lt"/>
                <a:ea typeface="Georgia"/>
                <a:cs typeface="Georgia"/>
                <a:sym typeface="Georgia"/>
              </a:rPr>
              <a:t>5.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MUC</a:t>
            </a:r>
            <a:r>
              <a:rPr lang="ru" sz="3600" b="1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ru" sz="360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оценки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F- мера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OR-кол-во правильно определенных 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ACT- кол-во определенных 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POS- сколько NE в тексте на самом деле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126" y="1063378"/>
            <a:ext cx="4304224" cy="27398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sz="3600" dirty="0"/>
              <a:t>5. </a:t>
            </a:r>
            <a:r>
              <a:rPr lang="en-US" sz="3600" dirty="0" err="1"/>
              <a:t>Оценка</a:t>
            </a:r>
            <a:r>
              <a:rPr lang="en-US" sz="3600" dirty="0"/>
              <a:t> MUC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indent="-257175" algn="ctr">
              <a:spcBef>
                <a:spcPts val="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Recall = 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all-correct</a:t>
            </a:r>
          </a:p>
          <a:p>
            <a:pPr indent="-257175" algn="ctr">
              <a:spcBef>
                <a:spcPts val="36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Precision = 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/(N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correct +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incorrect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indent="-257175" algn="ctr">
              <a:spcBef>
                <a:spcPts val="540"/>
              </a:spcBef>
              <a:buSzPct val="25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		F-mera = (β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+1 )*r*p/(β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r+p)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257175" algn="ctr">
              <a:spcBef>
                <a:spcPts val="300"/>
              </a:spcBef>
              <a:buSzPct val="25000"/>
              <a:buNone/>
            </a:pPr>
            <a:endParaRPr sz="1500" b="1"/>
          </a:p>
          <a:p>
            <a:pPr indent="-257175"/>
            <a:r>
              <a:rPr lang="en-US" b="1"/>
              <a:t>Named Entity recognition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F&lt;94%</a:t>
            </a:r>
          </a:p>
          <a:p>
            <a:pPr indent="-257175"/>
            <a:r>
              <a:rPr lang="en-US" b="1"/>
              <a:t>Coreference resolution </a:t>
            </a:r>
            <a:r>
              <a:rPr lang="en-US">
                <a:solidFill>
                  <a:schemeClr val="hlink"/>
                </a:solidFill>
              </a:rPr>
              <a:t>F&lt;62%</a:t>
            </a:r>
          </a:p>
          <a:p>
            <a:pPr indent="-257175"/>
            <a:r>
              <a:rPr lang="en-US" b="1"/>
              <a:t>Template Element construction 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F&lt;87%</a:t>
            </a:r>
          </a:p>
          <a:p>
            <a:pPr indent="-257175"/>
            <a:r>
              <a:rPr lang="en-US" b="1"/>
              <a:t>Template Relation construction </a:t>
            </a:r>
            <a:r>
              <a:rPr lang="en-US">
                <a:solidFill>
                  <a:schemeClr val="hlink"/>
                </a:solidFill>
              </a:rPr>
              <a:t>F&lt;76%</a:t>
            </a:r>
            <a:r>
              <a:rPr lang="en-US"/>
              <a:t> </a:t>
            </a:r>
          </a:p>
          <a:p>
            <a:pPr indent="-257175"/>
            <a:r>
              <a:rPr lang="en-US" b="1"/>
              <a:t>Scenario Template production </a:t>
            </a:r>
            <a:r>
              <a:rPr lang="en-US">
                <a:solidFill>
                  <a:schemeClr val="hlink"/>
                </a:solidFill>
              </a:rPr>
              <a:t>F&lt;51%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55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 </a:t>
            </a:r>
            <a:r>
              <a:rPr lang="ru-RU" dirty="0"/>
              <a:t>Проблемы оценивания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Точные границы </a:t>
            </a:r>
            <a:r>
              <a:rPr lang="en-US" dirty="0"/>
              <a:t>vs.</a:t>
            </a:r>
            <a:r>
              <a:rPr lang="ru-RU" dirty="0"/>
              <a:t> неточные границы</a:t>
            </a:r>
          </a:p>
          <a:p>
            <a:r>
              <a:rPr lang="ru-RU" dirty="0"/>
              <a:t> Допустимый тип </a:t>
            </a:r>
            <a:r>
              <a:rPr lang="en-US" dirty="0"/>
              <a:t>NE</a:t>
            </a:r>
            <a:endParaRPr lang="ru-RU" dirty="0"/>
          </a:p>
          <a:p>
            <a:r>
              <a:rPr lang="ru-RU" dirty="0"/>
              <a:t> Усреднение по текстам</a:t>
            </a:r>
          </a:p>
          <a:p>
            <a:r>
              <a:rPr lang="ru-RU" dirty="0"/>
              <a:t> Усреднение </a:t>
            </a:r>
            <a:r>
              <a:rPr lang="ru-RU"/>
              <a:t>по объектам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56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Disambiguation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63" y="3659188"/>
            <a:ext cx="3741737" cy="1339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57</a:t>
            </a:fld>
            <a:endParaRPr lang="en-US" sz="900">
              <a:solidFill>
                <a:schemeClr val="dk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9" y="1167594"/>
            <a:ext cx="3726414" cy="134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78" y="2538902"/>
            <a:ext cx="3856696" cy="1109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B050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436096" y="1621592"/>
            <a:ext cx="23984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700" dirty="0"/>
              <a:t>16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14991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Языковая омонимия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Совпадение имени сущности с общеупотребительным словом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*По частоте встречаемости имени в текстах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58</a:t>
            </a:fld>
            <a:endParaRPr lang="en-US" sz="900">
              <a:solidFill>
                <a:schemeClr val="dk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78062"/>
              </p:ext>
            </p:extLst>
          </p:nvPr>
        </p:nvGraphicFramePr>
        <p:xfrm>
          <a:off x="750216" y="1954913"/>
          <a:ext cx="6156684" cy="2106590"/>
        </p:xfrm>
        <a:graphic>
          <a:graphicData uri="http://schemas.openxmlformats.org/drawingml/2006/table">
            <a:tbl>
              <a:tblPr firstRow="1" bandCol="1">
                <a:tableStyleId>{1FECB4D8-DB02-4DC6-A0A2-4F2EBAE1DC90}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54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Ранг*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Ранг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The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Bank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June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Friday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March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U.S.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May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China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N/A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UK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93FB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Minister</a:t>
                      </a:r>
                      <a:endParaRPr lang="ru-RU" sz="1800" dirty="0"/>
                    </a:p>
                  </a:txBody>
                  <a:tcPr marL="68580" marR="68580" marT="34290" marB="34290" anchor="ctr">
                    <a:solidFill>
                      <a:srgbClr val="F8B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7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Онтологическая омонимия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3456122" cy="3725679"/>
          </a:xfrm>
        </p:spPr>
        <p:txBody>
          <a:bodyPr anchor="t"/>
          <a:lstStyle/>
          <a:p>
            <a:pPr marL="0" indent="0">
              <a:buNone/>
            </a:pPr>
            <a:r>
              <a:rPr lang="ru-RU" dirty="0"/>
              <a:t>Совпадение имен нескольких сущностей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59</a:t>
            </a:fld>
            <a:endParaRPr lang="en-US" sz="900">
              <a:solidFill>
                <a:schemeClr val="dk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7085"/>
              </p:ext>
            </p:extLst>
          </p:nvPr>
        </p:nvGraphicFramePr>
        <p:xfrm>
          <a:off x="3825558" y="1039879"/>
          <a:ext cx="4968552" cy="4046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4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ru-RU" sz="1800" dirty="0"/>
                        <a:t>Имя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Количество сущностей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Midway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Fairview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207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Oak Grove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168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Washington Township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153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Riverside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Five Points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ru-RU" sz="18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Washington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77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Waterloo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/>
                        <a:t>New York</a:t>
                      </a:r>
                      <a:endParaRPr lang="ru-RU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9"/>
          <p:cNvSpPr txBox="1">
            <a:spLocks noGrp="1"/>
          </p:cNvSpPr>
          <p:nvPr>
            <p:ph type="title"/>
          </p:nvPr>
        </p:nvSpPr>
        <p:spPr>
          <a:xfrm>
            <a:off x="192751" y="168177"/>
            <a:ext cx="8056872" cy="91308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ru-RU" dirty="0"/>
              <a:t>1.1. Именованные сущности</a:t>
            </a:r>
            <a:endParaRPr lang="en" dirty="0"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dirty="0" smtClean="0">
                <a:latin typeface="Georgia"/>
                <a:ea typeface="Georgia"/>
                <a:cs typeface="Georgia"/>
                <a:sym typeface="Georgia"/>
              </a:rPr>
              <a:t>Стандартные </a:t>
            </a:r>
            <a:r>
              <a:rPr lang="ru" sz="24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классы: персоны, локации, орагнизации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ru" sz="2400" b="0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4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PERSON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Paris Hilton] visited the 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Paris] [</a:t>
            </a:r>
            <a:r>
              <a:rPr lang="ru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ORGANIZATION</a:t>
            </a:r>
            <a:r>
              <a:rPr lang="ru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Hilton]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ru-RU" sz="3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-RU" sz="2400" dirty="0" smtClean="0">
                <a:latin typeface="Arial"/>
                <a:ea typeface="Arial"/>
                <a:cs typeface="Arial"/>
              </a:rPr>
              <a:t>но могут быть любые другие: валюта, даты, именованные события (</a:t>
            </a:r>
            <a:r>
              <a:rPr lang="en-US" sz="2400" dirty="0" smtClean="0">
                <a:latin typeface="Arial"/>
                <a:ea typeface="Arial"/>
                <a:cs typeface="Arial"/>
              </a:rPr>
              <a:t>World War II</a:t>
            </a:r>
            <a:r>
              <a:rPr lang="ru-RU" sz="2400" dirty="0" smtClean="0">
                <a:latin typeface="Arial"/>
                <a:ea typeface="Arial"/>
                <a:cs typeface="Arial"/>
              </a:rPr>
              <a:t>), белки…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en" dirty="0">
                <a:sym typeface="Arial"/>
              </a:rPr>
              <a:t>Problem: NE Ambiguity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NE vs. common noun: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Rubin </a:t>
            </a:r>
            <a:r>
              <a:rPr lang="en-US" sz="2000" dirty="0">
                <a:solidFill>
                  <a:srgbClr val="000000"/>
                </a:solidFill>
              </a:rPr>
              <a:t>(FC)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Rubin</a:t>
            </a:r>
            <a:r>
              <a:rPr lang="en-US" sz="2000" dirty="0">
                <a:solidFill>
                  <a:srgbClr val="000000"/>
                </a:solidFill>
              </a:rPr>
              <a:t> (jewel);</a:t>
            </a:r>
            <a:endParaRPr lang="en-US" sz="2000" dirty="0"/>
          </a:p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NE class 1  vs. NE class 2: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Vladimir</a:t>
            </a:r>
            <a:r>
              <a:rPr lang="en-US" sz="2000" dirty="0">
                <a:solidFill>
                  <a:srgbClr val="000000"/>
                </a:solidFill>
              </a:rPr>
              <a:t> (town)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Vladimir</a:t>
            </a:r>
            <a:r>
              <a:rPr lang="en-US" sz="2000" dirty="0">
                <a:solidFill>
                  <a:srgbClr val="000000"/>
                </a:solidFill>
              </a:rPr>
              <a:t> (personal name);</a:t>
            </a:r>
            <a:endParaRPr lang="en-US" sz="2000" dirty="0"/>
          </a:p>
          <a:p>
            <a:pPr marL="342900" indent="-314325">
              <a:buClr>
                <a:srgbClr val="980000"/>
              </a:buClr>
              <a:buSzPct val="125000"/>
            </a:pPr>
            <a:r>
              <a:rPr lang="en-US" sz="2000" dirty="0">
                <a:solidFill>
                  <a:schemeClr val="tx1"/>
                </a:solidFill>
              </a:rPr>
              <a:t>ontology ambiguity between two entities with the same name: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Sergei </a:t>
            </a:r>
            <a:r>
              <a:rPr lang="en-US" sz="2000" i="1" dirty="0" err="1">
                <a:solidFill>
                  <a:srgbClr val="000000"/>
                </a:solidFill>
              </a:rPr>
              <a:t>Ivanov</a:t>
            </a:r>
            <a:r>
              <a:rPr lang="en-US" sz="2000" dirty="0">
                <a:solidFill>
                  <a:srgbClr val="000000"/>
                </a:solidFill>
              </a:rPr>
              <a:t> (politician) 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i="1" dirty="0">
                <a:solidFill>
                  <a:srgbClr val="000000"/>
                </a:solidFill>
              </a:rPr>
              <a:t>Sergei </a:t>
            </a:r>
            <a:r>
              <a:rPr lang="en-US" sz="2000" i="1" dirty="0" err="1">
                <a:solidFill>
                  <a:srgbClr val="000000"/>
                </a:solidFill>
              </a:rPr>
              <a:t>Ivanov</a:t>
            </a:r>
            <a:r>
              <a:rPr lang="en-US" sz="2000" dirty="0">
                <a:solidFill>
                  <a:srgbClr val="000000"/>
                </a:solidFill>
              </a:rPr>
              <a:t> (scientist)</a:t>
            </a:r>
          </a:p>
          <a:p>
            <a:pPr indent="342900" algn="just">
              <a:lnSpc>
                <a:spcPct val="115000"/>
              </a:lnSpc>
            </a:pPr>
            <a:r>
              <a:rPr lang="en-US" sz="2000" dirty="0">
                <a:solidFill>
                  <a:srgbClr val="000000"/>
                </a:solidFill>
              </a:rPr>
              <a:t>… (18 more in Wikipedia)</a:t>
            </a:r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415756" y="387727"/>
            <a:ext cx="637112" cy="7298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Размер базы сущностей </a:t>
            </a:r>
            <a:br>
              <a:rPr lang="ru-RU" dirty="0"/>
            </a:br>
            <a:r>
              <a:rPr lang="ru-RU" dirty="0"/>
              <a:t>и рост проблем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50060065"/>
              </p:ext>
            </p:extLst>
          </p:nvPr>
        </p:nvGraphicFramePr>
        <p:xfrm>
          <a:off x="1533526" y="1200150"/>
          <a:ext cx="6210300" cy="3617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7010400" y="4686300"/>
            <a:ext cx="2133600" cy="357188"/>
          </a:xfrm>
          <a:prstGeom prst="rect">
            <a:avLst/>
          </a:prstGeom>
        </p:spPr>
        <p:txBody>
          <a:bodyPr/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900" smtClean="0">
                <a:solidFill>
                  <a:schemeClr val="dk1"/>
                </a:solidFill>
              </a:rPr>
              <a:pPr algn="r">
                <a:buClr>
                  <a:schemeClr val="dk1"/>
                </a:buClr>
                <a:buSzPct val="25000"/>
              </a:pPr>
              <a:t>61</a:t>
            </a:fld>
            <a:endParaRPr lang="en-US" sz="9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Системы ОИ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Protégé (http://protege.stanford.edu),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 (http://www.cyc.com),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KAON2 (</a:t>
            </a:r>
            <a:r>
              <a:rPr lang="ru" sz="2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http://kaon2.semanticweb.org</a:t>
            </a: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OntoEdit (http://www.ontoprise.de/products/ontoedit),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KADS22 (</a:t>
            </a:r>
            <a:r>
              <a:rPr lang="ru" sz="2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http://hcs.science.uva.nl/projects/kads22/index.html</a:t>
            </a: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ru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(http://www.ontologyportal.org/)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для английского языка:</a:t>
            </a:r>
          </a:p>
          <a:p>
            <a:r>
              <a:rPr lang="en-US" sz="2000" dirty="0">
                <a:hlinkClick r:id="rId2"/>
              </a:rPr>
              <a:t>Spacy</a:t>
            </a:r>
            <a:r>
              <a:rPr lang="en-US" sz="2000" dirty="0"/>
              <a:t>, </a:t>
            </a:r>
            <a:r>
              <a:rPr lang="en-US" sz="2000" dirty="0">
                <a:hlinkClick r:id="rId3"/>
              </a:rPr>
              <a:t>Stanford NER</a:t>
            </a:r>
            <a:r>
              <a:rPr lang="en-US" sz="2000" dirty="0"/>
              <a:t>, </a:t>
            </a:r>
            <a:r>
              <a:rPr lang="en-US" sz="2000" dirty="0" err="1">
                <a:hlinkClick r:id="rId4"/>
              </a:rPr>
              <a:t>OpenNLP</a:t>
            </a:r>
            <a:r>
              <a:rPr lang="en-US" sz="2000" dirty="0"/>
              <a:t>, </a:t>
            </a:r>
            <a:r>
              <a:rPr lang="en-US" sz="2000" dirty="0">
                <a:hlinkClick r:id="rId5"/>
              </a:rPr>
              <a:t>NLTK</a:t>
            </a:r>
            <a:r>
              <a:rPr lang="en-US" sz="2000" dirty="0"/>
              <a:t>, </a:t>
            </a:r>
            <a:r>
              <a:rPr lang="en-US" sz="2000" dirty="0">
                <a:hlinkClick r:id="rId6"/>
              </a:rPr>
              <a:t>MITIE</a:t>
            </a:r>
            <a:r>
              <a:rPr lang="en-US" sz="2000" dirty="0"/>
              <a:t>, </a:t>
            </a:r>
            <a:r>
              <a:rPr lang="en-US" sz="2000" dirty="0">
                <a:hlinkClick r:id="rId7"/>
              </a:rPr>
              <a:t>Google Natural Language API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8"/>
              </a:rPr>
              <a:t>ParallelDots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9"/>
              </a:rPr>
              <a:t>Aylien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>
                <a:hlinkClick r:id="rId10"/>
              </a:rPr>
              <a:t>Rosette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dirty="0" err="1">
                <a:hlinkClick r:id="rId11"/>
              </a:rPr>
              <a:t>TextRazor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Для русского тоже есть хорошие решения, но они в основном закрытые: </a:t>
            </a:r>
            <a:r>
              <a:rPr lang="en-US" sz="2000" dirty="0" err="1">
                <a:hlinkClick r:id="rId12"/>
              </a:rPr>
              <a:t>DaData</a:t>
            </a:r>
            <a:r>
              <a:rPr lang="en-US" sz="2000" dirty="0"/>
              <a:t>, </a:t>
            </a:r>
            <a:r>
              <a:rPr lang="en-US" sz="2000" dirty="0" err="1">
                <a:hlinkClick r:id="rId13"/>
              </a:rPr>
              <a:t>Pullenti</a:t>
            </a:r>
            <a:r>
              <a:rPr lang="en-US" sz="2000" dirty="0"/>
              <a:t>, </a:t>
            </a:r>
            <a:r>
              <a:rPr lang="en-US" sz="2000" dirty="0" err="1">
                <a:hlinkClick r:id="rId14"/>
              </a:rPr>
              <a:t>Abbyy</a:t>
            </a:r>
            <a:r>
              <a:rPr lang="en-US" sz="2000" dirty="0">
                <a:hlinkClick r:id="rId14"/>
              </a:rPr>
              <a:t> </a:t>
            </a:r>
            <a:r>
              <a:rPr lang="en-US" sz="2000" dirty="0" err="1">
                <a:hlinkClick r:id="rId14"/>
              </a:rPr>
              <a:t>Infoextractor</a:t>
            </a:r>
            <a:r>
              <a:rPr lang="en-US" sz="2000" dirty="0"/>
              <a:t>, </a:t>
            </a:r>
            <a:r>
              <a:rPr lang="en-US" sz="2000" dirty="0">
                <a:hlinkClick r:id="rId15"/>
              </a:rPr>
              <a:t>Dictum</a:t>
            </a:r>
            <a:r>
              <a:rPr lang="en-US" sz="2000" dirty="0"/>
              <a:t>, </a:t>
            </a:r>
            <a:r>
              <a:rPr lang="en-US" sz="2000" dirty="0">
                <a:hlinkClick r:id="rId16"/>
              </a:rPr>
              <a:t>Eureka</a:t>
            </a:r>
            <a:r>
              <a:rPr lang="en-US" sz="2000" dirty="0"/>
              <a:t>, </a:t>
            </a:r>
            <a:r>
              <a:rPr lang="en-US" sz="2000" dirty="0" err="1">
                <a:hlinkClick r:id="rId17"/>
              </a:rPr>
              <a:t>Promt</a:t>
            </a:r>
            <a:r>
              <a:rPr lang="en-US" sz="2000" dirty="0"/>
              <a:t>, </a:t>
            </a:r>
            <a:r>
              <a:rPr lang="en-US" sz="2000" dirty="0">
                <a:hlinkClick r:id="rId18"/>
              </a:rPr>
              <a:t>RCO</a:t>
            </a:r>
            <a:r>
              <a:rPr lang="en-US" sz="2000" dirty="0"/>
              <a:t>, </a:t>
            </a:r>
            <a:r>
              <a:rPr lang="en-US" sz="2000" dirty="0">
                <a:hlinkClick r:id="rId19"/>
              </a:rPr>
              <a:t>AOT</a:t>
            </a:r>
            <a:r>
              <a:rPr lang="en-US" sz="2000" dirty="0"/>
              <a:t>, </a:t>
            </a:r>
            <a:r>
              <a:rPr lang="en-US" sz="2000" dirty="0" err="1">
                <a:hlinkClick r:id="rId20"/>
              </a:rPr>
              <a:t>Ahunter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Открытые</a:t>
            </a:r>
          </a:p>
          <a:p>
            <a:r>
              <a:rPr lang="ru-RU" sz="2000" dirty="0" err="1">
                <a:hlinkClick r:id="rId21"/>
              </a:rPr>
              <a:t>Томита-парсер</a:t>
            </a:r>
            <a:endParaRPr lang="ru-RU" sz="2000" dirty="0"/>
          </a:p>
          <a:p>
            <a:r>
              <a:rPr lang="en-US" sz="2000" dirty="0" err="1">
                <a:hlinkClick r:id="rId22"/>
              </a:rPr>
              <a:t>Deepmipt</a:t>
            </a:r>
            <a:r>
              <a:rPr lang="en-US" sz="2000" dirty="0">
                <a:hlinkClick r:id="rId22"/>
              </a:rPr>
              <a:t> NER</a:t>
            </a:r>
            <a:endParaRPr lang="en-US" sz="2000" dirty="0"/>
          </a:p>
          <a:p>
            <a:r>
              <a:rPr lang="en-US" sz="2000" dirty="0">
                <a:hlinkClick r:id="rId23"/>
              </a:rPr>
              <a:t>Natasha https://github.com/natasha/</a:t>
            </a:r>
            <a:r>
              <a:rPr lang="en-US" sz="2000" dirty="0"/>
              <a:t> </a:t>
            </a:r>
            <a:endParaRPr lang="ru-RU" sz="2000" dirty="0" smtClean="0"/>
          </a:p>
          <a:p>
            <a:r>
              <a:rPr lang="en-US" sz="2000" dirty="0" err="1" smtClean="0">
                <a:hlinkClick r:id="rId24"/>
              </a:rPr>
              <a:t>DeepPavlov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6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BSNLP 2019 shared task on multilingual named entity recognition</a:t>
            </a:r>
            <a:r>
              <a:rPr lang="en-US" sz="2400" dirty="0"/>
              <a:t> aims at </a:t>
            </a:r>
            <a:r>
              <a:rPr lang="en-US" sz="2400" b="1" dirty="0"/>
              <a:t>recognizing mentions of named entities</a:t>
            </a:r>
            <a:r>
              <a:rPr lang="en-US" sz="2400" dirty="0"/>
              <a:t> in web documents in </a:t>
            </a:r>
            <a:r>
              <a:rPr lang="en-US" sz="2400" b="1" dirty="0"/>
              <a:t>Slavic languages</a:t>
            </a:r>
            <a:r>
              <a:rPr lang="en-US" sz="2400" dirty="0"/>
              <a:t>, their </a:t>
            </a:r>
            <a:r>
              <a:rPr lang="en-US" sz="2400" b="1" dirty="0"/>
              <a:t>normalization / lemmatization</a:t>
            </a:r>
            <a:r>
              <a:rPr lang="en-US" sz="2400" dirty="0"/>
              <a:t>, and </a:t>
            </a:r>
            <a:r>
              <a:rPr lang="en-US" sz="2400" b="1" dirty="0"/>
              <a:t>cross-language matching</a:t>
            </a:r>
            <a:r>
              <a:rPr lang="en-US" sz="2400" dirty="0"/>
              <a:t>.</a:t>
            </a:r>
            <a:endParaRPr lang="ru-RU" sz="2400" dirty="0"/>
          </a:p>
          <a:p>
            <a:r>
              <a:rPr lang="en-US" dirty="0"/>
              <a:t>http://bsnlp.cs.helsinki.fi/shared_task.html</a:t>
            </a:r>
          </a:p>
        </p:txBody>
      </p:sp>
    </p:spTree>
    <p:extLst>
      <p:ext uri="{BB962C8B-B14F-4D97-AF65-F5344CB8AC3E}">
        <p14:creationId xmlns:p14="http://schemas.microsoft.com/office/powerpoint/2010/main" val="34739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1.1. Именованные сущности</a:t>
            </a:r>
            <a:endParaRPr lang="en-US" dirty="0"/>
          </a:p>
        </p:txBody>
      </p:sp>
      <p:pic>
        <p:nvPicPr>
          <p:cNvPr id="1026" name="Picture 2" descr="https://habrastorage.org/webt/8q/ml/f1/8qmlf1nmng_9r73nc42p2vhce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48" y="992708"/>
            <a:ext cx="6941800" cy="37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691" y="4538585"/>
            <a:ext cx="8990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Наташа — библиотека для извлечения структурированной информации из текстов на русском языке.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https://habr.com/post/349864/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524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72842" y="106371"/>
            <a:ext cx="8777715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 algn="ctr"/>
            <a:r>
              <a:rPr lang="ru-RU" dirty="0">
                <a:sym typeface="Arial"/>
              </a:rPr>
              <a:t>1.1. Именованные сущности</a:t>
            </a:r>
            <a:endParaRPr lang="en" dirty="0">
              <a:sym typeface="Arial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457200" y="1026802"/>
            <a:ext cx="8229600" cy="3725679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0" name="Shape 50"/>
          <p:cNvSpPr/>
          <p:nvPr/>
        </p:nvSpPr>
        <p:spPr>
          <a:xfrm>
            <a:off x="8119007" y="138804"/>
            <a:ext cx="637112" cy="7298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Shape 58"/>
          <p:cNvSpPr/>
          <p:nvPr/>
        </p:nvSpPr>
        <p:spPr>
          <a:xfrm>
            <a:off x="878241" y="1023064"/>
            <a:ext cx="7020995" cy="352785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182881" y="4669808"/>
            <a:ext cx="807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М. </a:t>
            </a:r>
            <a:r>
              <a:rPr lang="ru-RU" dirty="0" err="1"/>
              <a:t>Брыкина</a:t>
            </a:r>
            <a:r>
              <a:rPr lang="ru-RU" dirty="0"/>
              <a:t>, С. </a:t>
            </a:r>
            <a:r>
              <a:rPr lang="ru-RU" dirty="0" err="1"/>
              <a:t>Толдова</a:t>
            </a:r>
            <a:r>
              <a:rPr lang="ru-RU" dirty="0"/>
              <a:t>, А. </a:t>
            </a:r>
            <a:r>
              <a:rPr lang="ru-RU" dirty="0" err="1"/>
              <a:t>Файнвейц</a:t>
            </a:r>
            <a:r>
              <a:rPr lang="ru-RU" dirty="0"/>
              <a:t>.   Диалог-2013. Система </a:t>
            </a:r>
            <a:r>
              <a:rPr lang="en-US" dirty="0" err="1"/>
              <a:t>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625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86075" y="141480"/>
            <a:ext cx="8437318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200" dirty="0">
                <a:sym typeface="Arial"/>
              </a:rPr>
              <a:t>1.1. </a:t>
            </a:r>
            <a:r>
              <a:rPr lang="ru-RU" sz="3200" dirty="0">
                <a:sym typeface="Arial"/>
              </a:rPr>
              <a:t>Именованные сущности</a:t>
            </a:r>
            <a:endParaRPr lang="en" sz="3200" dirty="0"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415756" y="387727"/>
            <a:ext cx="637112" cy="7298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10" y="998730"/>
            <a:ext cx="6071538" cy="3907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2482" y="2069080"/>
            <a:ext cx="96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Calais</a:t>
            </a:r>
          </a:p>
        </p:txBody>
      </p:sp>
    </p:spTree>
    <p:extLst>
      <p:ext uri="{BB962C8B-B14F-4D97-AF65-F5344CB8AC3E}">
        <p14:creationId xmlns:p14="http://schemas.microsoft.com/office/powerpoint/2010/main" val="18345967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Яндекс">
      <a:dk1>
        <a:srgbClr val="000000"/>
      </a:dk1>
      <a:lt1>
        <a:srgbClr val="FFFFFF"/>
      </a:lt1>
      <a:dk2>
        <a:srgbClr val="BFBFBF"/>
      </a:dk2>
      <a:lt2>
        <a:srgbClr val="D8D8D8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FC000"/>
      </a:accent6>
      <a:hlink>
        <a:srgbClr val="FF0000"/>
      </a:hlink>
      <a:folHlink>
        <a:srgbClr val="C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8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a6ce5c68-5ef3-4630-a36d-de452f974331" Revision="1" Stencil="System.MyShapes" StencilVersion="1.0"/>
</Control>
</file>

<file path=customXml/itemProps1.xml><?xml version="1.0" encoding="utf-8"?>
<ds:datastoreItem xmlns:ds="http://schemas.openxmlformats.org/officeDocument/2006/customXml" ds:itemID="{0E2D1F53-53A6-4219-98F7-4BC4F9349E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2519</Words>
  <Application>Microsoft Office PowerPoint</Application>
  <PresentationFormat>On-screen Show (16:9)</PresentationFormat>
  <Paragraphs>446</Paragraphs>
  <Slides>64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1" baseType="lpstr">
      <vt:lpstr>Georgia</vt:lpstr>
      <vt:lpstr>MS PGothic</vt:lpstr>
      <vt:lpstr>Calibri</vt:lpstr>
      <vt:lpstr>ＭＳ 明朝</vt:lpstr>
      <vt:lpstr>Times New Roman</vt:lpstr>
      <vt:lpstr>Tahoma</vt:lpstr>
      <vt:lpstr>Wingdings</vt:lpstr>
      <vt:lpstr>Arial</vt:lpstr>
      <vt:lpstr>Calibri Light</vt:lpstr>
      <vt:lpstr>Symbol</vt:lpstr>
      <vt:lpstr>Courier New</vt:lpstr>
      <vt:lpstr>Palatino Linotype</vt:lpstr>
      <vt:lpstr>Garamond</vt:lpstr>
      <vt:lpstr>Noto Sans Symbols</vt:lpstr>
      <vt:lpstr>simple-light</vt:lpstr>
      <vt:lpstr>Тема Office</vt:lpstr>
      <vt:lpstr>1_Тема Office</vt:lpstr>
      <vt:lpstr>Извлечение  именованных сущностей</vt:lpstr>
      <vt:lpstr>План</vt:lpstr>
      <vt:lpstr>Введение. Извлечение информации из текста</vt:lpstr>
      <vt:lpstr>Введение. Извлечение информации из текста</vt:lpstr>
      <vt:lpstr>Введение. История</vt:lpstr>
      <vt:lpstr>1.1. Именованные сущности</vt:lpstr>
      <vt:lpstr>1.1. Именованные сущности</vt:lpstr>
      <vt:lpstr>1.1. Именованные сущности</vt:lpstr>
      <vt:lpstr>1.1. Именованные сущности</vt:lpstr>
      <vt:lpstr>1.1. Тип сущности</vt:lpstr>
      <vt:lpstr>1.2. Мотивация</vt:lpstr>
      <vt:lpstr>1.2. Мотивация</vt:lpstr>
      <vt:lpstr>1.2. Мотивация</vt:lpstr>
      <vt:lpstr>1.2. Мотивация. Пример</vt:lpstr>
      <vt:lpstr>1.2. Мотивация. Пример</vt:lpstr>
      <vt:lpstr>1.2. Мотивация. Пример</vt:lpstr>
      <vt:lpstr>1.2. Мотивация. Пример</vt:lpstr>
      <vt:lpstr>1.2. Мотивация. Пример</vt:lpstr>
      <vt:lpstr>PowerPoint Presentation</vt:lpstr>
      <vt:lpstr>Томита-парсер</vt:lpstr>
      <vt:lpstr>PowerPoint Presentation</vt:lpstr>
      <vt:lpstr>1.3. Задачи в рамках NERC</vt:lpstr>
      <vt:lpstr>PowerPoint Presentation</vt:lpstr>
      <vt:lpstr>1.3 Жанровый фактор и фактор тематики</vt:lpstr>
      <vt:lpstr>1.4. Методы. Основные подходы</vt:lpstr>
      <vt:lpstr>1.4. Методы</vt:lpstr>
      <vt:lpstr>1.4. Методы. Методы машинного обучения </vt:lpstr>
      <vt:lpstr>1.4. Методы. Методы машинного обучения </vt:lpstr>
      <vt:lpstr>1.5. Методы. Методы машинного обучения </vt:lpstr>
      <vt:lpstr>1.4. Методы. Bootstrapping</vt:lpstr>
      <vt:lpstr>1.4. Методы. Bootstrapping</vt:lpstr>
      <vt:lpstr>2. История</vt:lpstr>
      <vt:lpstr>Дорожки MUC</vt:lpstr>
      <vt:lpstr>2. История. Дальнейшее развитие</vt:lpstr>
      <vt:lpstr>PowerPoint Presentation</vt:lpstr>
      <vt:lpstr>2. История. Дальнейшее развитие</vt:lpstr>
      <vt:lpstr>2. История. Дальнейшее развитие</vt:lpstr>
      <vt:lpstr>2. История. Дальнейшее развитие</vt:lpstr>
      <vt:lpstr>2. История. Дальнейшее развитие</vt:lpstr>
      <vt:lpstr>Разметка данных – BIO - BILOU </vt:lpstr>
      <vt:lpstr>Разметка данных – BIO - BILOU </vt:lpstr>
      <vt:lpstr>3. Томита-парсер: Аналоги </vt:lpstr>
      <vt:lpstr>3. Правила. Ошибки</vt:lpstr>
      <vt:lpstr>Пример минимизации</vt:lpstr>
      <vt:lpstr>4. Пространство признаков</vt:lpstr>
      <vt:lpstr>4.1.Признаки на уровне слов</vt:lpstr>
      <vt:lpstr>PowerPoint Presentation</vt:lpstr>
      <vt:lpstr>4. Признаки корпуса и документов:</vt:lpstr>
      <vt:lpstr>Признаки корпуса и документов</vt:lpstr>
      <vt:lpstr>Адаптация к домену: газетеры vs. разметка</vt:lpstr>
      <vt:lpstr>5. Оценивание NERC систем </vt:lpstr>
      <vt:lpstr>PowerPoint Presentation</vt:lpstr>
      <vt:lpstr>5. MUC оценки</vt:lpstr>
      <vt:lpstr>5. MUC оценки</vt:lpstr>
      <vt:lpstr>5. Оценка MUC</vt:lpstr>
      <vt:lpstr>5. Проблемы оценивания</vt:lpstr>
      <vt:lpstr>Named Entity Disambiguation</vt:lpstr>
      <vt:lpstr>Языковая омонимия</vt:lpstr>
      <vt:lpstr>Онтологическая омонимия</vt:lpstr>
      <vt:lpstr>Problem: NE Ambiguity</vt:lpstr>
      <vt:lpstr>Размер базы сущностей  и рост проблем</vt:lpstr>
      <vt:lpstr>Системы ОИ</vt:lpstr>
      <vt:lpstr>Ссылки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Извлечение  именованных сущностей,  фактов и отношений</dc:title>
  <dc:creator>Дмитрий Горшков</dc:creator>
  <cp:lastModifiedBy>XX</cp:lastModifiedBy>
  <cp:revision>73</cp:revision>
  <dcterms:modified xsi:type="dcterms:W3CDTF">2020-02-08T04:50:43Z</dcterms:modified>
</cp:coreProperties>
</file>